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Lst>
  <p:notesMasterIdLst>
    <p:notesMasterId r:id="rId17"/>
  </p:notesMasterIdLst>
  <p:sldIdLst>
    <p:sldId id="256" r:id="rId2"/>
    <p:sldId id="257" r:id="rId3"/>
    <p:sldId id="258" r:id="rId4"/>
    <p:sldId id="259" r:id="rId5"/>
    <p:sldId id="286" r:id="rId6"/>
    <p:sldId id="287" r:id="rId7"/>
    <p:sldId id="288" r:id="rId8"/>
    <p:sldId id="289" r:id="rId9"/>
    <p:sldId id="290" r:id="rId10"/>
    <p:sldId id="291" r:id="rId11"/>
    <p:sldId id="261" r:id="rId12"/>
    <p:sldId id="293" r:id="rId13"/>
    <p:sldId id="292" r:id="rId14"/>
    <p:sldId id="294" r:id="rId15"/>
    <p:sldId id="279" r:id="rId16"/>
  </p:sldIdLst>
  <p:sldSz cx="9144000" cy="5143500" type="screen16x9"/>
  <p:notesSz cx="6858000" cy="9144000"/>
  <p:embeddedFontLst>
    <p:embeddedFont>
      <p:font typeface="Raleway Light" charset="0"/>
      <p:regular r:id="rId18"/>
      <p:bold r:id="rId19"/>
      <p:italic r:id="rId20"/>
      <p:boldItalic r:id="rId21"/>
    </p:embeddedFont>
    <p:embeddedFont>
      <p:font typeface="Raleway ExtraBold" charset="0"/>
      <p:bold r:id="rId22"/>
      <p:boldItalic r:id="rId23"/>
    </p:embeddedFont>
    <p:embeddedFont>
      <p:font typeface="Calibri" pitchFamily="3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FF0000"/>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12B3AD87-2428-4637-9E97-B0DAF21D0319}">
  <a:tblStyle styleId="{12B3AD87-2428-4637-9E97-B0DAF21D0319}"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4" d="100"/>
          <a:sy n="104" d="100"/>
        </p:scale>
        <p:origin x="-396" y="23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16577271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 name="Google Shape;55;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1" name="Google Shape;361;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rgbClr val="FFB600"/>
        </a:solidFill>
        <a:effectLst/>
      </p:bgPr>
    </p:bg>
    <p:spTree>
      <p:nvGrpSpPr>
        <p:cNvPr id="1" name="Shape 9"/>
        <p:cNvGrpSpPr/>
        <p:nvPr/>
      </p:nvGrpSpPr>
      <p:grpSpPr>
        <a:xfrm>
          <a:off x="0" y="0"/>
          <a:ext cx="0" cy="0"/>
          <a:chOff x="0" y="0"/>
          <a:chExt cx="0" cy="0"/>
        </a:xfrm>
      </p:grpSpPr>
      <p:sp>
        <p:nvSpPr>
          <p:cNvPr id="10" name="Google Shape;10;p2"/>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FFFF"/>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685800" y="3287213"/>
            <a:ext cx="7772400" cy="1159800"/>
          </a:xfrm>
          <a:prstGeom prst="rect">
            <a:avLst/>
          </a:prstGeom>
        </p:spPr>
        <p:txBody>
          <a:bodyPr spcFirstLastPara="1" wrap="square" lIns="91425" tIns="91425" rIns="91425" bIns="91425" anchor="b" anchorCtr="0">
            <a:noAutofit/>
          </a:bodyPr>
          <a:lstStyle>
            <a:lvl1pPr lvl="0">
              <a:spcBef>
                <a:spcPts val="0"/>
              </a:spcBef>
              <a:spcAft>
                <a:spcPts val="0"/>
              </a:spcAft>
              <a:buClr>
                <a:srgbClr val="FFFFFF"/>
              </a:buClr>
              <a:buSzPts val="6000"/>
              <a:buNone/>
              <a:defRPr sz="6000">
                <a:solidFill>
                  <a:srgbClr val="FFFFFF"/>
                </a:solidFill>
              </a:defRPr>
            </a:lvl1pPr>
            <a:lvl2pPr lvl="1">
              <a:spcBef>
                <a:spcPts val="0"/>
              </a:spcBef>
              <a:spcAft>
                <a:spcPts val="0"/>
              </a:spcAft>
              <a:buClr>
                <a:srgbClr val="FFFFFF"/>
              </a:buClr>
              <a:buSzPts val="6000"/>
              <a:buNone/>
              <a:defRPr sz="6000">
                <a:solidFill>
                  <a:srgbClr val="FFFFFF"/>
                </a:solidFill>
              </a:defRPr>
            </a:lvl2pPr>
            <a:lvl3pPr lvl="2">
              <a:spcBef>
                <a:spcPts val="0"/>
              </a:spcBef>
              <a:spcAft>
                <a:spcPts val="0"/>
              </a:spcAft>
              <a:buClr>
                <a:srgbClr val="FFFFFF"/>
              </a:buClr>
              <a:buSzPts val="6000"/>
              <a:buNone/>
              <a:defRPr sz="6000">
                <a:solidFill>
                  <a:srgbClr val="FFFFFF"/>
                </a:solidFill>
              </a:defRPr>
            </a:lvl3pPr>
            <a:lvl4pPr lvl="3">
              <a:spcBef>
                <a:spcPts val="0"/>
              </a:spcBef>
              <a:spcAft>
                <a:spcPts val="0"/>
              </a:spcAft>
              <a:buClr>
                <a:srgbClr val="FFFFFF"/>
              </a:buClr>
              <a:buSzPts val="6000"/>
              <a:buNone/>
              <a:defRPr sz="6000">
                <a:solidFill>
                  <a:srgbClr val="FFFFFF"/>
                </a:solidFill>
              </a:defRPr>
            </a:lvl4pPr>
            <a:lvl5pPr lvl="4">
              <a:spcBef>
                <a:spcPts val="0"/>
              </a:spcBef>
              <a:spcAft>
                <a:spcPts val="0"/>
              </a:spcAft>
              <a:buClr>
                <a:srgbClr val="FFFFFF"/>
              </a:buClr>
              <a:buSzPts val="6000"/>
              <a:buNone/>
              <a:defRPr sz="6000">
                <a:solidFill>
                  <a:srgbClr val="FFFFFF"/>
                </a:solidFill>
              </a:defRPr>
            </a:lvl5pPr>
            <a:lvl6pPr lvl="5">
              <a:spcBef>
                <a:spcPts val="0"/>
              </a:spcBef>
              <a:spcAft>
                <a:spcPts val="0"/>
              </a:spcAft>
              <a:buClr>
                <a:srgbClr val="FFFFFF"/>
              </a:buClr>
              <a:buSzPts val="6000"/>
              <a:buNone/>
              <a:defRPr sz="6000">
                <a:solidFill>
                  <a:srgbClr val="FFFFFF"/>
                </a:solidFill>
              </a:defRPr>
            </a:lvl6pPr>
            <a:lvl7pPr lvl="6">
              <a:spcBef>
                <a:spcPts val="0"/>
              </a:spcBef>
              <a:spcAft>
                <a:spcPts val="0"/>
              </a:spcAft>
              <a:buClr>
                <a:srgbClr val="FFFFFF"/>
              </a:buClr>
              <a:buSzPts val="6000"/>
              <a:buNone/>
              <a:defRPr sz="6000">
                <a:solidFill>
                  <a:srgbClr val="FFFFFF"/>
                </a:solidFill>
              </a:defRPr>
            </a:lvl7pPr>
            <a:lvl8pPr lvl="7">
              <a:spcBef>
                <a:spcPts val="0"/>
              </a:spcBef>
              <a:spcAft>
                <a:spcPts val="0"/>
              </a:spcAft>
              <a:buClr>
                <a:srgbClr val="FFFFFF"/>
              </a:buClr>
              <a:buSzPts val="6000"/>
              <a:buNone/>
              <a:defRPr sz="6000">
                <a:solidFill>
                  <a:srgbClr val="FFFFFF"/>
                </a:solidFill>
              </a:defRPr>
            </a:lvl8pPr>
            <a:lvl9pPr lvl="8">
              <a:spcBef>
                <a:spcPts val="0"/>
              </a:spcBef>
              <a:spcAft>
                <a:spcPts val="0"/>
              </a:spcAft>
              <a:buClr>
                <a:srgbClr val="FFFFFF"/>
              </a:buClr>
              <a:buSzPts val="6000"/>
              <a:buNone/>
              <a:defRPr sz="6000">
                <a:solidFill>
                  <a:srgbClr val="FFFFFF"/>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bg>
      <p:bgPr>
        <a:solidFill>
          <a:srgbClr val="FFB600"/>
        </a:solidFill>
        <a:effectLst/>
      </p:bgPr>
    </p:bg>
    <p:spTree>
      <p:nvGrpSpPr>
        <p:cNvPr id="1" name="Shape 12"/>
        <p:cNvGrpSpPr/>
        <p:nvPr/>
      </p:nvGrpSpPr>
      <p:grpSpPr>
        <a:xfrm>
          <a:off x="0" y="0"/>
          <a:ext cx="0" cy="0"/>
          <a:chOff x="0" y="0"/>
          <a:chExt cx="0" cy="0"/>
        </a:xfrm>
      </p:grpSpPr>
      <p:sp>
        <p:nvSpPr>
          <p:cNvPr id="13" name="Google Shape;13;p3"/>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434343"/>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3"/>
          <p:cNvSpPr txBox="1">
            <a:spLocks noGrp="1"/>
          </p:cNvSpPr>
          <p:nvPr>
            <p:ph type="ctrTitle"/>
          </p:nvPr>
        </p:nvSpPr>
        <p:spPr>
          <a:xfrm>
            <a:off x="685800" y="2726342"/>
            <a:ext cx="7772400" cy="11598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685800" y="3830653"/>
            <a:ext cx="7772400" cy="784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1800"/>
              <a:buNone/>
              <a:defRPr>
                <a:solidFill>
                  <a:srgbClr val="FFFFFF"/>
                </a:solidFill>
              </a:defRPr>
            </a:lvl1pPr>
            <a:lvl2pPr lvl="1" rtl="0">
              <a:spcBef>
                <a:spcPts val="0"/>
              </a:spcBef>
              <a:spcAft>
                <a:spcPts val="0"/>
              </a:spcAft>
              <a:buClr>
                <a:srgbClr val="FFFFFF"/>
              </a:buClr>
              <a:buSzPts val="3000"/>
              <a:buNone/>
              <a:defRPr sz="3000">
                <a:solidFill>
                  <a:srgbClr val="FFFFFF"/>
                </a:solidFill>
              </a:defRPr>
            </a:lvl2pPr>
            <a:lvl3pPr lvl="2" rtl="0">
              <a:spcBef>
                <a:spcPts val="0"/>
              </a:spcBef>
              <a:spcAft>
                <a:spcPts val="0"/>
              </a:spcAft>
              <a:buClr>
                <a:srgbClr val="FFFFFF"/>
              </a:buClr>
              <a:buSzPts val="3000"/>
              <a:buNone/>
              <a:defRPr sz="3000">
                <a:solidFill>
                  <a:srgbClr val="FFFFFF"/>
                </a:solidFill>
              </a:defRPr>
            </a:lvl3pPr>
            <a:lvl4pPr lvl="3" rtl="0">
              <a:spcBef>
                <a:spcPts val="0"/>
              </a:spcBef>
              <a:spcAft>
                <a:spcPts val="0"/>
              </a:spcAft>
              <a:buClr>
                <a:srgbClr val="FFFFFF"/>
              </a:buClr>
              <a:buSzPts val="3000"/>
              <a:buNone/>
              <a:defRPr sz="3000">
                <a:solidFill>
                  <a:srgbClr val="FFFFFF"/>
                </a:solidFill>
              </a:defRPr>
            </a:lvl4pPr>
            <a:lvl5pPr lvl="4" rtl="0">
              <a:spcBef>
                <a:spcPts val="0"/>
              </a:spcBef>
              <a:spcAft>
                <a:spcPts val="0"/>
              </a:spcAft>
              <a:buClr>
                <a:srgbClr val="FFFFFF"/>
              </a:buClr>
              <a:buSzPts val="3000"/>
              <a:buNone/>
              <a:defRPr sz="3000">
                <a:solidFill>
                  <a:srgbClr val="FFFFFF"/>
                </a:solidFill>
              </a:defRPr>
            </a:lvl5pPr>
            <a:lvl6pPr lvl="5" rtl="0">
              <a:spcBef>
                <a:spcPts val="0"/>
              </a:spcBef>
              <a:spcAft>
                <a:spcPts val="0"/>
              </a:spcAft>
              <a:buClr>
                <a:srgbClr val="FFFFFF"/>
              </a:buClr>
              <a:buSzPts val="3000"/>
              <a:buNone/>
              <a:defRPr sz="3000">
                <a:solidFill>
                  <a:srgbClr val="FFFFFF"/>
                </a:solidFill>
              </a:defRPr>
            </a:lvl6pPr>
            <a:lvl7pPr lvl="6" rtl="0">
              <a:spcBef>
                <a:spcPts val="0"/>
              </a:spcBef>
              <a:spcAft>
                <a:spcPts val="0"/>
              </a:spcAft>
              <a:buClr>
                <a:srgbClr val="FFFFFF"/>
              </a:buClr>
              <a:buSzPts val="3000"/>
              <a:buNone/>
              <a:defRPr sz="3000">
                <a:solidFill>
                  <a:srgbClr val="FFFFFF"/>
                </a:solidFill>
              </a:defRPr>
            </a:lvl7pPr>
            <a:lvl8pPr lvl="7" rtl="0">
              <a:spcBef>
                <a:spcPts val="0"/>
              </a:spcBef>
              <a:spcAft>
                <a:spcPts val="0"/>
              </a:spcAft>
              <a:buClr>
                <a:srgbClr val="FFFFFF"/>
              </a:buClr>
              <a:buSzPts val="3000"/>
              <a:buNone/>
              <a:defRPr sz="3000">
                <a:solidFill>
                  <a:srgbClr val="FFFFFF"/>
                </a:solidFill>
              </a:defRPr>
            </a:lvl8pPr>
            <a:lvl9pPr lvl="8" rtl="0">
              <a:spcBef>
                <a:spcPts val="0"/>
              </a:spcBef>
              <a:spcAft>
                <a:spcPts val="0"/>
              </a:spcAft>
              <a:buClr>
                <a:srgbClr val="FFFFFF"/>
              </a:buClr>
              <a:buSzPts val="3000"/>
              <a:buNone/>
              <a:defRPr sz="3000">
                <a:solidFill>
                  <a:srgbClr val="FFFFFF"/>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21"/>
        <p:cNvGrpSpPr/>
        <p:nvPr/>
      </p:nvGrpSpPr>
      <p:grpSpPr>
        <a:xfrm>
          <a:off x="0" y="0"/>
          <a:ext cx="0" cy="0"/>
          <a:chOff x="0" y="0"/>
          <a:chExt cx="0" cy="0"/>
        </a:xfrm>
      </p:grpSpPr>
      <p:sp>
        <p:nvSpPr>
          <p:cNvPr id="22" name="Google Shape;22;p5"/>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5"/>
          <p:cNvSpPr txBox="1">
            <a:spLocks noGrp="1"/>
          </p:cNvSpPr>
          <p:nvPr>
            <p:ph type="title"/>
          </p:nvPr>
        </p:nvSpPr>
        <p:spPr>
          <a:xfrm>
            <a:off x="922000" y="891775"/>
            <a:ext cx="6866100" cy="857400"/>
          </a:xfrm>
          <a:prstGeom prst="rect">
            <a:avLst/>
          </a:prstGeom>
        </p:spPr>
        <p:txBody>
          <a:bodyPr spcFirstLastPara="1" wrap="square" lIns="91425" tIns="91425" rIns="91425" bIns="91425" anchor="t" anchorCtr="0">
            <a:noAutofit/>
          </a:bodyPr>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24" name="Google Shape;24;p5"/>
          <p:cNvSpPr txBox="1">
            <a:spLocks noGrp="1"/>
          </p:cNvSpPr>
          <p:nvPr>
            <p:ph type="body" idx="1"/>
          </p:nvPr>
        </p:nvSpPr>
        <p:spPr>
          <a:xfrm>
            <a:off x="922000" y="1885951"/>
            <a:ext cx="6866100" cy="23661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rgbClr val="FFB600"/>
              </a:buClr>
              <a:buSzPts val="1800"/>
              <a:buChar char="●"/>
              <a:defRPr/>
            </a:lvl1pPr>
            <a:lvl2pPr marL="914400" lvl="1" indent="-342900">
              <a:spcBef>
                <a:spcPts val="0"/>
              </a:spcBef>
              <a:spcAft>
                <a:spcPts val="0"/>
              </a:spcAft>
              <a:buClr>
                <a:srgbClr val="FFB600"/>
              </a:buClr>
              <a:buSzPts val="1800"/>
              <a:buChar char="○"/>
              <a:defRPr/>
            </a:lvl2pPr>
            <a:lvl3pPr marL="1371600" lvl="2" indent="-342900">
              <a:spcBef>
                <a:spcPts val="0"/>
              </a:spcBef>
              <a:spcAft>
                <a:spcPts val="0"/>
              </a:spcAft>
              <a:buClr>
                <a:srgbClr val="FFB600"/>
              </a:buClr>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25" name="Google Shape;25;p5"/>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lvl1pPr lvl="0">
              <a:buNone/>
              <a:defRPr>
                <a:solidFill>
                  <a:srgbClr val="FFB600"/>
                </a:solidFill>
              </a:defRPr>
            </a:lvl1pPr>
            <a:lvl2pPr lvl="1">
              <a:buNone/>
              <a:defRPr>
                <a:solidFill>
                  <a:srgbClr val="FFB600"/>
                </a:solidFill>
              </a:defRPr>
            </a:lvl2pPr>
            <a:lvl3pPr lvl="2">
              <a:buNone/>
              <a:defRPr>
                <a:solidFill>
                  <a:srgbClr val="FFB600"/>
                </a:solidFill>
              </a:defRPr>
            </a:lvl3pPr>
            <a:lvl4pPr lvl="3">
              <a:buNone/>
              <a:defRPr>
                <a:solidFill>
                  <a:srgbClr val="FFB600"/>
                </a:solidFill>
              </a:defRPr>
            </a:lvl4pPr>
            <a:lvl5pPr lvl="4">
              <a:buNone/>
              <a:defRPr>
                <a:solidFill>
                  <a:srgbClr val="FFB600"/>
                </a:solidFill>
              </a:defRPr>
            </a:lvl5pPr>
            <a:lvl6pPr lvl="5">
              <a:buNone/>
              <a:defRPr>
                <a:solidFill>
                  <a:srgbClr val="FFB600"/>
                </a:solidFill>
              </a:defRPr>
            </a:lvl6pPr>
            <a:lvl7pPr lvl="6">
              <a:buNone/>
              <a:defRPr>
                <a:solidFill>
                  <a:srgbClr val="FFB600"/>
                </a:solidFill>
              </a:defRPr>
            </a:lvl7pPr>
            <a:lvl8pPr lvl="7">
              <a:buNone/>
              <a:defRPr>
                <a:solidFill>
                  <a:srgbClr val="FFB600"/>
                </a:solidFill>
              </a:defRPr>
            </a:lvl8pPr>
            <a:lvl9pPr lvl="8">
              <a:buNone/>
              <a:defRPr>
                <a:solidFill>
                  <a:srgbClr val="FFB600"/>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26"/>
        <p:cNvGrpSpPr/>
        <p:nvPr/>
      </p:nvGrpSpPr>
      <p:grpSpPr>
        <a:xfrm>
          <a:off x="0" y="0"/>
          <a:ext cx="0" cy="0"/>
          <a:chOff x="0" y="0"/>
          <a:chExt cx="0" cy="0"/>
        </a:xfrm>
      </p:grpSpPr>
      <p:sp>
        <p:nvSpPr>
          <p:cNvPr id="27" name="Google Shape;27;p6"/>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6"/>
          <p:cNvSpPr txBox="1">
            <a:spLocks noGrp="1"/>
          </p:cNvSpPr>
          <p:nvPr>
            <p:ph type="title"/>
          </p:nvPr>
        </p:nvSpPr>
        <p:spPr>
          <a:xfrm>
            <a:off x="922000" y="891775"/>
            <a:ext cx="6866100" cy="857400"/>
          </a:xfrm>
          <a:prstGeom prst="rect">
            <a:avLst/>
          </a:prstGeom>
        </p:spPr>
        <p:txBody>
          <a:bodyPr spcFirstLastPara="1" wrap="square" lIns="91425" tIns="91425" rIns="91425" bIns="91425" anchor="t" anchorCtr="0">
            <a:noAutofit/>
          </a:bodyPr>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29" name="Google Shape;29;p6"/>
          <p:cNvSpPr txBox="1">
            <a:spLocks noGrp="1"/>
          </p:cNvSpPr>
          <p:nvPr>
            <p:ph type="body" idx="1"/>
          </p:nvPr>
        </p:nvSpPr>
        <p:spPr>
          <a:xfrm>
            <a:off x="922000" y="1887378"/>
            <a:ext cx="3543300" cy="30276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0" name="Google Shape;30;p6"/>
          <p:cNvSpPr txBox="1">
            <a:spLocks noGrp="1"/>
          </p:cNvSpPr>
          <p:nvPr>
            <p:ph type="body" idx="2"/>
          </p:nvPr>
        </p:nvSpPr>
        <p:spPr>
          <a:xfrm>
            <a:off x="4678687" y="1887378"/>
            <a:ext cx="3543300" cy="30276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1" name="Google Shape;31;p6"/>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0"/>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
        <p:nvSpPr>
          <p:cNvPr id="49" name="Google Shape;49;p10"/>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22000" y="891775"/>
            <a:ext cx="6866100" cy="857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1pPr>
            <a:lvl2pPr lvl="1">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2pPr>
            <a:lvl3pPr lvl="2">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3pPr>
            <a:lvl4pPr lvl="3">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4pPr>
            <a:lvl5pPr lvl="4">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5pPr>
            <a:lvl6pPr lvl="5">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6pPr>
            <a:lvl7pPr lvl="6">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7pPr>
            <a:lvl8pPr lvl="7">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8pPr>
            <a:lvl9pPr lvl="8">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9pPr>
          </a:lstStyle>
          <a:p>
            <a:endParaRPr/>
          </a:p>
        </p:txBody>
      </p:sp>
      <p:sp>
        <p:nvSpPr>
          <p:cNvPr id="7" name="Google Shape;7;p1"/>
          <p:cNvSpPr txBox="1">
            <a:spLocks noGrp="1"/>
          </p:cNvSpPr>
          <p:nvPr>
            <p:ph type="body" idx="1"/>
          </p:nvPr>
        </p:nvSpPr>
        <p:spPr>
          <a:xfrm>
            <a:off x="922000" y="1885951"/>
            <a:ext cx="6866100" cy="2366100"/>
          </a:xfrm>
          <a:prstGeom prst="rect">
            <a:avLst/>
          </a:prstGeom>
          <a:noFill/>
          <a:ln>
            <a:noFill/>
          </a:ln>
        </p:spPr>
        <p:txBody>
          <a:bodyPr spcFirstLastPara="1" wrap="square" lIns="91425" tIns="91425" rIns="91425" bIns="91425" anchor="t" anchorCtr="0">
            <a:noAutofit/>
          </a:bodyPr>
          <a:lstStyle>
            <a:lvl1pPr marL="457200" lvl="0" indent="-342900">
              <a:spcBef>
                <a:spcPts val="60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1pPr>
            <a:lvl2pPr marL="914400" lvl="1" indent="-342900">
              <a:spcBef>
                <a:spcPts val="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2pPr>
            <a:lvl3pPr marL="1371600" lvl="2" indent="-342900">
              <a:spcBef>
                <a:spcPts val="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3pPr>
            <a:lvl4pPr marL="1828800" lvl="3"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4pPr>
            <a:lvl5pPr marL="2286000" lvl="4"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5pPr>
            <a:lvl6pPr marL="2743200" lvl="5"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6pPr>
            <a:lvl7pPr marL="3200400" lvl="6"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7pPr>
            <a:lvl8pPr marL="3657600" lvl="7"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8pPr>
            <a:lvl9pPr marL="4114800" lvl="8"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9pPr>
          </a:lstStyle>
          <a:p>
            <a:endParaRPr/>
          </a:p>
        </p:txBody>
      </p:sp>
      <p:sp>
        <p:nvSpPr>
          <p:cNvPr id="8" name="Google Shape;8;p1"/>
          <p:cNvSpPr txBox="1">
            <a:spLocks noGrp="1"/>
          </p:cNvSpPr>
          <p:nvPr>
            <p:ph type="sldNum" idx="12"/>
          </p:nvPr>
        </p:nvSpPr>
        <p:spPr>
          <a:xfrm>
            <a:off x="8604400" y="4590300"/>
            <a:ext cx="539700" cy="553200"/>
          </a:xfrm>
          <a:prstGeom prst="rect">
            <a:avLst/>
          </a:prstGeom>
          <a:noFill/>
          <a:ln>
            <a:noFill/>
          </a:ln>
        </p:spPr>
        <p:txBody>
          <a:bodyPr spcFirstLastPara="1" wrap="square" lIns="91425" tIns="91425" rIns="91425" bIns="91425" anchor="ctr" anchorCtr="0">
            <a:noAutofit/>
          </a:bodyPr>
          <a:lstStyle>
            <a:lvl1pPr lvl="0" algn="ctr">
              <a:buNone/>
              <a:defRPr sz="1300">
                <a:solidFill>
                  <a:srgbClr val="FFB600"/>
                </a:solidFill>
                <a:latin typeface="Raleway ExtraBold"/>
                <a:ea typeface="Raleway ExtraBold"/>
                <a:cs typeface="Raleway ExtraBold"/>
                <a:sym typeface="Raleway ExtraBold"/>
              </a:defRPr>
            </a:lvl1pPr>
            <a:lvl2pPr lvl="1" algn="ctr">
              <a:buNone/>
              <a:defRPr sz="1300">
                <a:solidFill>
                  <a:srgbClr val="FFB600"/>
                </a:solidFill>
                <a:latin typeface="Raleway ExtraBold"/>
                <a:ea typeface="Raleway ExtraBold"/>
                <a:cs typeface="Raleway ExtraBold"/>
                <a:sym typeface="Raleway ExtraBold"/>
              </a:defRPr>
            </a:lvl2pPr>
            <a:lvl3pPr lvl="2" algn="ctr">
              <a:buNone/>
              <a:defRPr sz="1300">
                <a:solidFill>
                  <a:srgbClr val="FFB600"/>
                </a:solidFill>
                <a:latin typeface="Raleway ExtraBold"/>
                <a:ea typeface="Raleway ExtraBold"/>
                <a:cs typeface="Raleway ExtraBold"/>
                <a:sym typeface="Raleway ExtraBold"/>
              </a:defRPr>
            </a:lvl3pPr>
            <a:lvl4pPr lvl="3" algn="ctr">
              <a:buNone/>
              <a:defRPr sz="1300">
                <a:solidFill>
                  <a:srgbClr val="FFB600"/>
                </a:solidFill>
                <a:latin typeface="Raleway ExtraBold"/>
                <a:ea typeface="Raleway ExtraBold"/>
                <a:cs typeface="Raleway ExtraBold"/>
                <a:sym typeface="Raleway ExtraBold"/>
              </a:defRPr>
            </a:lvl4pPr>
            <a:lvl5pPr lvl="4" algn="ctr">
              <a:buNone/>
              <a:defRPr sz="1300">
                <a:solidFill>
                  <a:srgbClr val="FFB600"/>
                </a:solidFill>
                <a:latin typeface="Raleway ExtraBold"/>
                <a:ea typeface="Raleway ExtraBold"/>
                <a:cs typeface="Raleway ExtraBold"/>
                <a:sym typeface="Raleway ExtraBold"/>
              </a:defRPr>
            </a:lvl5pPr>
            <a:lvl6pPr lvl="5" algn="ctr">
              <a:buNone/>
              <a:defRPr sz="1300">
                <a:solidFill>
                  <a:srgbClr val="FFB600"/>
                </a:solidFill>
                <a:latin typeface="Raleway ExtraBold"/>
                <a:ea typeface="Raleway ExtraBold"/>
                <a:cs typeface="Raleway ExtraBold"/>
                <a:sym typeface="Raleway ExtraBold"/>
              </a:defRPr>
            </a:lvl6pPr>
            <a:lvl7pPr lvl="6" algn="ctr">
              <a:buNone/>
              <a:defRPr sz="1300">
                <a:solidFill>
                  <a:srgbClr val="FFB600"/>
                </a:solidFill>
                <a:latin typeface="Raleway ExtraBold"/>
                <a:ea typeface="Raleway ExtraBold"/>
                <a:cs typeface="Raleway ExtraBold"/>
                <a:sym typeface="Raleway ExtraBold"/>
              </a:defRPr>
            </a:lvl7pPr>
            <a:lvl8pPr lvl="7" algn="ctr">
              <a:buNone/>
              <a:defRPr sz="1300">
                <a:solidFill>
                  <a:srgbClr val="FFB600"/>
                </a:solidFill>
                <a:latin typeface="Raleway ExtraBold"/>
                <a:ea typeface="Raleway ExtraBold"/>
                <a:cs typeface="Raleway ExtraBold"/>
                <a:sym typeface="Raleway ExtraBold"/>
              </a:defRPr>
            </a:lvl8pPr>
            <a:lvl9pPr lvl="8" algn="ctr">
              <a:buNone/>
              <a:defRPr sz="1300">
                <a:solidFill>
                  <a:srgbClr val="FFB600"/>
                </a:solidFill>
                <a:latin typeface="Raleway ExtraBold"/>
                <a:ea typeface="Raleway ExtraBold"/>
                <a:cs typeface="Raleway ExtraBold"/>
                <a:sym typeface="Raleway ExtraBold"/>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6"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Google Shape;57;p12"/>
          <p:cNvSpPr txBox="1">
            <a:spLocks noGrp="1"/>
          </p:cNvSpPr>
          <p:nvPr>
            <p:ph type="ctrTitle"/>
          </p:nvPr>
        </p:nvSpPr>
        <p:spPr>
          <a:xfrm>
            <a:off x="560832" y="1885950"/>
            <a:ext cx="7772400" cy="1447800"/>
          </a:xfrm>
          <a:prstGeom prst="rect">
            <a:avLst/>
          </a:prstGeom>
        </p:spPr>
        <p:txBody>
          <a:bodyPr spcFirstLastPara="1" wrap="square" lIns="91425" tIns="91425" rIns="91425" bIns="91425" anchor="b" anchorCtr="0">
            <a:noAutofit/>
          </a:bodyPr>
          <a:lstStyle/>
          <a:p>
            <a:pPr algn="ctr"/>
            <a:r>
              <a:rPr lang="en-US" sz="2400" b="1" dirty="0">
                <a:solidFill>
                  <a:srgbClr val="0070C0"/>
                </a:solidFill>
              </a:rPr>
              <a:t>MỘT SỐ VẤN ĐỀ CƠ BẢN VỀ </a:t>
            </a:r>
            <a:r>
              <a:rPr lang="en-US" sz="2400" b="1" dirty="0" smtClean="0">
                <a:solidFill>
                  <a:srgbClr val="0070C0"/>
                </a:solidFill>
              </a:rPr>
              <a:t/>
            </a:r>
            <a:br>
              <a:rPr lang="en-US" sz="2400" b="1" dirty="0" smtClean="0">
                <a:solidFill>
                  <a:srgbClr val="0070C0"/>
                </a:solidFill>
              </a:rPr>
            </a:br>
            <a:r>
              <a:rPr lang="en-US" sz="2800" b="1" dirty="0" smtClean="0">
                <a:solidFill>
                  <a:srgbClr val="0070C0"/>
                </a:solidFill>
              </a:rPr>
              <a:t>HOẠT </a:t>
            </a:r>
            <a:r>
              <a:rPr lang="en-US" sz="2800" b="1" dirty="0">
                <a:solidFill>
                  <a:srgbClr val="0070C0"/>
                </a:solidFill>
              </a:rPr>
              <a:t>ĐỘNG LIÊN KẾT ĐÀO TẠO NGHỀ</a:t>
            </a:r>
            <a:r>
              <a:rPr lang="en-US" sz="2400" b="1" dirty="0">
                <a:solidFill>
                  <a:srgbClr val="0070C0"/>
                </a:solidFill>
              </a:rPr>
              <a:t> </a:t>
            </a:r>
            <a:r>
              <a:rPr lang="en-US" sz="2400" dirty="0">
                <a:solidFill>
                  <a:srgbClr val="0070C0"/>
                </a:solidFill>
              </a:rPr>
              <a:t/>
            </a:r>
            <a:br>
              <a:rPr lang="en-US" sz="2400" dirty="0">
                <a:solidFill>
                  <a:srgbClr val="0070C0"/>
                </a:solidFill>
              </a:rPr>
            </a:br>
            <a:r>
              <a:rPr lang="en-US" sz="2400" b="1" dirty="0">
                <a:solidFill>
                  <a:srgbClr val="0070C0"/>
                </a:solidFill>
              </a:rPr>
              <a:t>GIỮA NHÀ TRƯỜNG VÀ DOANH NGHIỆP TRONG CUỘC CÁCH MẠNG CÔNG NGHIỆP 4.0</a:t>
            </a:r>
            <a:endParaRPr lang="en-US" sz="1800" dirty="0">
              <a:solidFill>
                <a:srgbClr val="0070C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2934" y="285750"/>
            <a:ext cx="2199181"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57;p12"/>
          <p:cNvSpPr txBox="1">
            <a:spLocks/>
          </p:cNvSpPr>
          <p:nvPr/>
        </p:nvSpPr>
        <p:spPr>
          <a:xfrm>
            <a:off x="3276600" y="3714750"/>
            <a:ext cx="5334000" cy="914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1pPr>
            <a:lvl2pPr marR="0" lvl="1"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2pPr>
            <a:lvl3pPr marR="0" lvl="2"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3pPr>
            <a:lvl4pPr marR="0" lvl="3"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4pPr>
            <a:lvl5pPr marR="0" lvl="4"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5pPr>
            <a:lvl6pPr marR="0" lvl="5"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6pPr>
            <a:lvl7pPr marR="0" lvl="6"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7pPr>
            <a:lvl8pPr marR="0" lvl="7"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8pPr>
            <a:lvl9pPr marR="0" lvl="8"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9pPr>
          </a:lstStyle>
          <a:p>
            <a:pPr algn="ctr"/>
            <a:r>
              <a:rPr lang="en-US" sz="1800" b="1" i="1" dirty="0" err="1">
                <a:solidFill>
                  <a:schemeClr val="tx1"/>
                </a:solidFill>
                <a:latin typeface="Times New Roman" pitchFamily="18" charset="0"/>
                <a:cs typeface="Times New Roman" pitchFamily="18" charset="0"/>
              </a:rPr>
              <a:t>ThS</a:t>
            </a:r>
            <a:r>
              <a:rPr lang="en-US" sz="1800" b="1" i="1" dirty="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Nguyễn</a:t>
            </a:r>
            <a:r>
              <a:rPr lang="en-US" sz="1800" b="1" i="1" dirty="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Văn</a:t>
            </a:r>
            <a:r>
              <a:rPr lang="en-US" sz="1800" b="1" i="1" dirty="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Chiến</a:t>
            </a:r>
            <a:endParaRPr lang="en-US" sz="1800" b="1" dirty="0">
              <a:solidFill>
                <a:schemeClr val="tx1"/>
              </a:solidFill>
              <a:latin typeface="Times New Roman" pitchFamily="18" charset="0"/>
              <a:cs typeface="Times New Roman" pitchFamily="18" charset="0"/>
            </a:endParaRPr>
          </a:p>
          <a:p>
            <a:pPr algn="ctr"/>
            <a:r>
              <a:rPr lang="en-US" sz="1800" b="1" i="1" dirty="0" err="1">
                <a:solidFill>
                  <a:schemeClr val="tx1"/>
                </a:solidFill>
                <a:latin typeface="Times New Roman" pitchFamily="18" charset="0"/>
                <a:cs typeface="Times New Roman" pitchFamily="18" charset="0"/>
              </a:rPr>
              <a:t>Trường</a:t>
            </a:r>
            <a:r>
              <a:rPr lang="en-US" sz="1800" b="1" i="1" dirty="0">
                <a:solidFill>
                  <a:schemeClr val="tx1"/>
                </a:solidFill>
                <a:latin typeface="Times New Roman" pitchFamily="18" charset="0"/>
                <a:cs typeface="Times New Roman" pitchFamily="18" charset="0"/>
              </a:rPr>
              <a:t> Cao </a:t>
            </a:r>
            <a:r>
              <a:rPr lang="en-US" sz="1800" b="1" i="1" dirty="0" err="1" smtClean="0">
                <a:solidFill>
                  <a:schemeClr val="tx1"/>
                </a:solidFill>
                <a:latin typeface="Times New Roman" pitchFamily="18" charset="0"/>
                <a:cs typeface="Times New Roman" pitchFamily="18" charset="0"/>
              </a:rPr>
              <a:t>đẳng</a:t>
            </a:r>
            <a:r>
              <a:rPr lang="en-US" sz="1800" b="1" i="1" dirty="0">
                <a:solidFill>
                  <a:schemeClr val="tx1"/>
                </a:solidFill>
                <a:latin typeface="Times New Roman" pitchFamily="18" charset="0"/>
                <a:cs typeface="Times New Roman" pitchFamily="18" charset="0"/>
              </a:rPr>
              <a:t> </a:t>
            </a:r>
            <a:r>
              <a:rPr lang="en-US" sz="1800" b="1" i="1" dirty="0" err="1" smtClean="0">
                <a:solidFill>
                  <a:schemeClr val="tx1"/>
                </a:solidFill>
                <a:latin typeface="Times New Roman" pitchFamily="18" charset="0"/>
                <a:cs typeface="Times New Roman" pitchFamily="18" charset="0"/>
              </a:rPr>
              <a:t>Lý</a:t>
            </a:r>
            <a:r>
              <a:rPr lang="en-US" sz="1800" b="1" i="1" dirty="0" smtClean="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Tự</a:t>
            </a:r>
            <a:r>
              <a:rPr lang="en-US" sz="1800" b="1" i="1" dirty="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Trọng</a:t>
            </a:r>
            <a:r>
              <a:rPr lang="en-US" sz="1800" b="1" i="1" dirty="0">
                <a:solidFill>
                  <a:schemeClr val="tx1"/>
                </a:solidFill>
                <a:latin typeface="Times New Roman" pitchFamily="18" charset="0"/>
                <a:cs typeface="Times New Roman" pitchFamily="18" charset="0"/>
              </a:rPr>
              <a:t> TP. </a:t>
            </a:r>
            <a:r>
              <a:rPr lang="en-US" sz="1800" b="1" i="1" dirty="0" err="1">
                <a:solidFill>
                  <a:schemeClr val="tx1"/>
                </a:solidFill>
                <a:latin typeface="Times New Roman" pitchFamily="18" charset="0"/>
                <a:cs typeface="Times New Roman" pitchFamily="18" charset="0"/>
              </a:rPr>
              <a:t>Hồ</a:t>
            </a:r>
            <a:r>
              <a:rPr lang="en-US" sz="1800" b="1" i="1" dirty="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Chí</a:t>
            </a:r>
            <a:r>
              <a:rPr lang="en-US" sz="1800" b="1" i="1" dirty="0">
                <a:solidFill>
                  <a:schemeClr val="tx1"/>
                </a:solidFill>
                <a:latin typeface="Times New Roman" pitchFamily="18" charset="0"/>
                <a:cs typeface="Times New Roman" pitchFamily="18" charset="0"/>
              </a:rPr>
              <a:t> Minh</a:t>
            </a:r>
            <a:endParaRPr lang="en-US" sz="1800" b="1"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wipe(down)">
                                      <p:cBhvr>
                                        <p:cTn id="12" dur="500"/>
                                        <p:tgtEl>
                                          <p:spTgt spid="5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3"/>
          <p:cNvSpPr txBox="1">
            <a:spLocks noGrp="1"/>
          </p:cNvSpPr>
          <p:nvPr>
            <p:ph type="title"/>
          </p:nvPr>
        </p:nvSpPr>
        <p:spPr>
          <a:xfrm>
            <a:off x="922000" y="891775"/>
            <a:ext cx="7460000" cy="85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b="1" dirty="0" smtClean="0">
                <a:solidFill>
                  <a:srgbClr val="00B050"/>
                </a:solidFill>
              </a:rPr>
              <a:t>Lợi ích của hoạt động liên kết đào tạo</a:t>
            </a:r>
            <a:endParaRPr sz="4400" b="1" dirty="0">
              <a:solidFill>
                <a:srgbClr val="00B050"/>
              </a:solidFill>
            </a:endParaRPr>
          </a:p>
        </p:txBody>
      </p:sp>
      <p:sp>
        <p:nvSpPr>
          <p:cNvPr id="68" name="Google Shape;68;p13"/>
          <p:cNvSpPr txBox="1">
            <a:spLocks noGrp="1"/>
          </p:cNvSpPr>
          <p:nvPr>
            <p:ph type="body" idx="2"/>
          </p:nvPr>
        </p:nvSpPr>
        <p:spPr>
          <a:xfrm>
            <a:off x="4648200" y="1733550"/>
            <a:ext cx="3962400" cy="2153700"/>
          </a:xfrm>
          <a:prstGeom prst="rect">
            <a:avLst/>
          </a:prstGeom>
        </p:spPr>
        <p:txBody>
          <a:bodyPr spcFirstLastPara="1" wrap="square" lIns="91425" tIns="91425" rIns="91425" bIns="91425" anchor="t" anchorCtr="0">
            <a:noAutofit/>
          </a:bodyPr>
          <a:lstStyle/>
          <a:p>
            <a:pPr marL="0" indent="0">
              <a:buClr>
                <a:schemeClr val="dk1"/>
              </a:buClr>
              <a:buSzPts val="1100"/>
              <a:buNone/>
            </a:pPr>
            <a:r>
              <a:rPr lang="vi-VN" b="1" dirty="0">
                <a:solidFill>
                  <a:schemeClr val="accent4">
                    <a:lumMod val="75000"/>
                  </a:schemeClr>
                </a:solidFill>
              </a:rPr>
              <a:t>Mục </a:t>
            </a:r>
            <a:r>
              <a:rPr lang="vi-VN" b="1" dirty="0" smtClean="0">
                <a:solidFill>
                  <a:schemeClr val="accent4">
                    <a:lumMod val="75000"/>
                  </a:schemeClr>
                </a:solidFill>
              </a:rPr>
              <a:t>tiêu</a:t>
            </a:r>
            <a:r>
              <a:rPr lang="en-US" b="1" dirty="0" smtClean="0">
                <a:solidFill>
                  <a:schemeClr val="accent4">
                    <a:lumMod val="75000"/>
                  </a:schemeClr>
                </a:solidFill>
              </a:rPr>
              <a:t> </a:t>
            </a:r>
            <a:r>
              <a:rPr lang="vi-VN" b="1" dirty="0" smtClean="0">
                <a:solidFill>
                  <a:schemeClr val="accent4">
                    <a:lumMod val="75000"/>
                  </a:schemeClr>
                </a:solidFill>
              </a:rPr>
              <a:t>nội tại</a:t>
            </a:r>
            <a:endParaRPr lang="en-US" b="1" dirty="0" smtClean="0">
              <a:solidFill>
                <a:schemeClr val="accent4">
                  <a:lumMod val="75000"/>
                </a:schemeClr>
              </a:solidFill>
            </a:endParaRPr>
          </a:p>
          <a:p>
            <a:pPr marL="0" indent="0">
              <a:buClr>
                <a:schemeClr val="dk1"/>
              </a:buClr>
              <a:buSzPts val="1100"/>
              <a:buNone/>
            </a:pPr>
            <a:r>
              <a:rPr lang="en-US" sz="1600" b="1" dirty="0" smtClean="0">
                <a:solidFill>
                  <a:schemeClr val="tx1">
                    <a:lumMod val="75000"/>
                    <a:lumOff val="25000"/>
                  </a:schemeClr>
                </a:solidFill>
                <a:latin typeface="Times New Roman" pitchFamily="18" charset="0"/>
                <a:cs typeface="Times New Roman" pitchFamily="18" charset="0"/>
              </a:rPr>
              <a:t>- </a:t>
            </a:r>
            <a:r>
              <a:rPr lang="vi-VN" sz="1600" b="1" dirty="0" smtClean="0">
                <a:solidFill>
                  <a:schemeClr val="tx1">
                    <a:lumMod val="75000"/>
                    <a:lumOff val="25000"/>
                  </a:schemeClr>
                </a:solidFill>
                <a:latin typeface="Times New Roman" pitchFamily="18" charset="0"/>
                <a:cs typeface="Times New Roman" pitchFamily="18" charset="0"/>
              </a:rPr>
              <a:t>Đối </a:t>
            </a:r>
            <a:r>
              <a:rPr lang="vi-VN" sz="1600" b="1" dirty="0">
                <a:solidFill>
                  <a:schemeClr val="tx1">
                    <a:lumMod val="75000"/>
                    <a:lumOff val="25000"/>
                  </a:schemeClr>
                </a:solidFill>
                <a:latin typeface="Times New Roman" pitchFamily="18" charset="0"/>
                <a:cs typeface="Times New Roman" pitchFamily="18" charset="0"/>
              </a:rPr>
              <a:t>với cơ sở đào </a:t>
            </a:r>
            <a:r>
              <a:rPr lang="vi-VN" sz="1600" b="1" dirty="0" smtClean="0">
                <a:solidFill>
                  <a:schemeClr val="tx1">
                    <a:lumMod val="75000"/>
                    <a:lumOff val="25000"/>
                  </a:schemeClr>
                </a:solidFill>
                <a:latin typeface="Times New Roman" pitchFamily="18" charset="0"/>
                <a:cs typeface="Times New Roman" pitchFamily="18" charset="0"/>
              </a:rPr>
              <a:t>tạo</a:t>
            </a:r>
            <a:r>
              <a:rPr lang="en-US" sz="1600" b="1" dirty="0" smtClean="0">
                <a:solidFill>
                  <a:schemeClr val="tx1">
                    <a:lumMod val="75000"/>
                    <a:lumOff val="25000"/>
                  </a:schemeClr>
                </a:solidFill>
                <a:latin typeface="Times New Roman" pitchFamily="18" charset="0"/>
                <a:cs typeface="Times New Roman" pitchFamily="18" charset="0"/>
              </a:rPr>
              <a:t>: </a:t>
            </a:r>
            <a:r>
              <a:rPr lang="vi-VN" sz="1600" dirty="0" smtClean="0">
                <a:solidFill>
                  <a:schemeClr val="tx1"/>
                </a:solidFill>
                <a:latin typeface="Times New Roman" pitchFamily="18" charset="0"/>
                <a:cs typeface="Times New Roman" pitchFamily="18" charset="0"/>
              </a:rPr>
              <a:t>nâng </a:t>
            </a:r>
            <a:r>
              <a:rPr lang="vi-VN" sz="1600" dirty="0">
                <a:solidFill>
                  <a:schemeClr val="tx1"/>
                </a:solidFill>
                <a:latin typeface="Times New Roman" pitchFamily="18" charset="0"/>
                <a:cs typeface="Times New Roman" pitchFamily="18" charset="0"/>
              </a:rPr>
              <a:t>cao chất lượng và hiệu quả đào </a:t>
            </a:r>
            <a:r>
              <a:rPr lang="vi-VN" sz="1600" dirty="0" smtClean="0">
                <a:solidFill>
                  <a:schemeClr val="tx1"/>
                </a:solidFill>
                <a:latin typeface="Times New Roman" pitchFamily="18" charset="0"/>
                <a:cs typeface="Times New Roman" pitchFamily="18" charset="0"/>
              </a:rPr>
              <a:t>tạo</a:t>
            </a:r>
            <a:r>
              <a:rPr lang="en-US" sz="1600" dirty="0" smtClean="0">
                <a:solidFill>
                  <a:schemeClr val="tx1"/>
                </a:solidFill>
                <a:latin typeface="Times New Roman" pitchFamily="18" charset="0"/>
                <a:cs typeface="Times New Roman" pitchFamily="18" charset="0"/>
              </a:rPr>
              <a:t>; </a:t>
            </a:r>
            <a:r>
              <a:rPr lang="vi-VN" sz="1600" dirty="0">
                <a:solidFill>
                  <a:schemeClr val="tx1"/>
                </a:solidFill>
                <a:latin typeface="Times New Roman" pitchFamily="18" charset="0"/>
                <a:cs typeface="Times New Roman" pitchFamily="18" charset="0"/>
              </a:rPr>
              <a:t>cập nhật công nghệ sản xuất tiên tiến trong </a:t>
            </a:r>
            <a:r>
              <a:rPr lang="vi-VN" sz="1600" dirty="0" smtClean="0">
                <a:solidFill>
                  <a:schemeClr val="tx1"/>
                </a:solidFill>
                <a:latin typeface="Times New Roman" pitchFamily="18" charset="0"/>
                <a:cs typeface="Times New Roman" pitchFamily="18" charset="0"/>
              </a:rPr>
              <a:t>ĐTN</a:t>
            </a:r>
            <a:r>
              <a:rPr lang="en-US" sz="1600" dirty="0" smtClean="0">
                <a:solidFill>
                  <a:schemeClr val="tx1"/>
                </a:solidFill>
                <a:latin typeface="Times New Roman" pitchFamily="18" charset="0"/>
                <a:cs typeface="Times New Roman" pitchFamily="18" charset="0"/>
              </a:rPr>
              <a:t>…</a:t>
            </a:r>
            <a:endParaRPr lang="en-US" sz="1600" dirty="0">
              <a:solidFill>
                <a:schemeClr val="tx1"/>
              </a:solidFill>
              <a:latin typeface="Times New Roman" pitchFamily="18" charset="0"/>
              <a:cs typeface="Times New Roman" pitchFamily="18" charset="0"/>
            </a:endParaRPr>
          </a:p>
          <a:p>
            <a:pPr marL="0" indent="0">
              <a:buClr>
                <a:schemeClr val="dk1"/>
              </a:buClr>
              <a:buSzPts val="1100"/>
              <a:buNone/>
            </a:pPr>
            <a:r>
              <a:rPr lang="en-US" sz="1600" dirty="0" smtClean="0">
                <a:solidFill>
                  <a:schemeClr val="tx1">
                    <a:lumMod val="75000"/>
                    <a:lumOff val="25000"/>
                  </a:schemeClr>
                </a:solidFill>
                <a:latin typeface="Times New Roman" pitchFamily="18" charset="0"/>
                <a:cs typeface="Times New Roman" pitchFamily="18" charset="0"/>
              </a:rPr>
              <a:t>- </a:t>
            </a:r>
            <a:r>
              <a:rPr lang="vi-VN" sz="1600" b="1" dirty="0" smtClean="0">
                <a:solidFill>
                  <a:schemeClr val="tx1">
                    <a:lumMod val="75000"/>
                    <a:lumOff val="25000"/>
                  </a:schemeClr>
                </a:solidFill>
                <a:latin typeface="Times New Roman" pitchFamily="18" charset="0"/>
                <a:cs typeface="Times New Roman" pitchFamily="18" charset="0"/>
              </a:rPr>
              <a:t>Đối </a:t>
            </a:r>
            <a:r>
              <a:rPr lang="vi-VN" sz="1600" b="1" dirty="0">
                <a:solidFill>
                  <a:schemeClr val="tx1">
                    <a:lumMod val="75000"/>
                    <a:lumOff val="25000"/>
                  </a:schemeClr>
                </a:solidFill>
                <a:latin typeface="Times New Roman" pitchFamily="18" charset="0"/>
                <a:cs typeface="Times New Roman" pitchFamily="18" charset="0"/>
              </a:rPr>
              <a:t>với </a:t>
            </a:r>
            <a:r>
              <a:rPr lang="vi-VN" sz="1600" b="1" dirty="0" smtClean="0">
                <a:solidFill>
                  <a:schemeClr val="tx1">
                    <a:lumMod val="75000"/>
                    <a:lumOff val="25000"/>
                  </a:schemeClr>
                </a:solidFill>
                <a:latin typeface="Times New Roman" pitchFamily="18" charset="0"/>
                <a:cs typeface="Times New Roman" pitchFamily="18" charset="0"/>
              </a:rPr>
              <a:t>DN</a:t>
            </a:r>
            <a:r>
              <a:rPr lang="en-US" sz="1600" b="1" dirty="0" smtClean="0">
                <a:solidFill>
                  <a:schemeClr val="tx1">
                    <a:lumMod val="75000"/>
                    <a:lumOff val="25000"/>
                  </a:schemeClr>
                </a:solidFill>
                <a:latin typeface="Times New Roman" pitchFamily="18" charset="0"/>
                <a:cs typeface="Times New Roman" pitchFamily="18" charset="0"/>
              </a:rPr>
              <a:t>: </a:t>
            </a:r>
            <a:r>
              <a:rPr lang="vi-VN" sz="1600" dirty="0" smtClean="0">
                <a:solidFill>
                  <a:schemeClr val="tx1"/>
                </a:solidFill>
                <a:latin typeface="Times New Roman" pitchFamily="18" charset="0"/>
                <a:cs typeface="Times New Roman" pitchFamily="18" charset="0"/>
              </a:rPr>
              <a:t>tuyển </a:t>
            </a:r>
            <a:r>
              <a:rPr lang="vi-VN" sz="1600" dirty="0">
                <a:solidFill>
                  <a:schemeClr val="tx1"/>
                </a:solidFill>
                <a:latin typeface="Times New Roman" pitchFamily="18" charset="0"/>
                <a:cs typeface="Times New Roman" pitchFamily="18" charset="0"/>
              </a:rPr>
              <a:t>chọn được </a:t>
            </a:r>
            <a:r>
              <a:rPr lang="vi-VN" sz="1600" dirty="0" smtClean="0">
                <a:solidFill>
                  <a:schemeClr val="tx1"/>
                </a:solidFill>
                <a:latin typeface="Times New Roman" pitchFamily="18" charset="0"/>
                <a:cs typeface="Times New Roman" pitchFamily="18" charset="0"/>
              </a:rPr>
              <a:t>lao </a:t>
            </a:r>
            <a:r>
              <a:rPr lang="vi-VN" sz="1600" dirty="0">
                <a:solidFill>
                  <a:schemeClr val="tx1"/>
                </a:solidFill>
                <a:latin typeface="Times New Roman" pitchFamily="18" charset="0"/>
                <a:cs typeface="Times New Roman" pitchFamily="18" charset="0"/>
              </a:rPr>
              <a:t>động </a:t>
            </a:r>
            <a:r>
              <a:rPr lang="vi-VN" sz="1600" dirty="0" smtClean="0">
                <a:solidFill>
                  <a:schemeClr val="tx1"/>
                </a:solidFill>
                <a:latin typeface="Times New Roman" pitchFamily="18" charset="0"/>
                <a:cs typeface="Times New Roman" pitchFamily="18" charset="0"/>
              </a:rPr>
              <a:t>chất lượng</a:t>
            </a:r>
            <a:r>
              <a:rPr lang="en-US" sz="1600" dirty="0" smtClean="0">
                <a:solidFill>
                  <a:schemeClr val="tx1"/>
                </a:solidFill>
                <a:latin typeface="Times New Roman" pitchFamily="18" charset="0"/>
                <a:cs typeface="Times New Roman" pitchFamily="18" charset="0"/>
              </a:rPr>
              <a:t>; </a:t>
            </a:r>
            <a:r>
              <a:rPr lang="vi-VN" sz="1600" dirty="0" smtClean="0">
                <a:solidFill>
                  <a:schemeClr val="tx1"/>
                </a:solidFill>
                <a:latin typeface="Times New Roman" pitchFamily="18" charset="0"/>
                <a:cs typeface="Times New Roman" pitchFamily="18" charset="0"/>
              </a:rPr>
              <a:t>giá </a:t>
            </a:r>
            <a:r>
              <a:rPr lang="vi-VN" sz="1600" dirty="0">
                <a:solidFill>
                  <a:schemeClr val="tx1"/>
                </a:solidFill>
                <a:latin typeface="Times New Roman" pitchFamily="18" charset="0"/>
                <a:cs typeface="Times New Roman" pitchFamily="18" charset="0"/>
              </a:rPr>
              <a:t>thành đào tạo rẻ hơn; </a:t>
            </a:r>
            <a:r>
              <a:rPr lang="vi-VN" sz="1600" dirty="0" smtClean="0">
                <a:solidFill>
                  <a:schemeClr val="tx1"/>
                </a:solidFill>
                <a:latin typeface="Times New Roman" pitchFamily="18" charset="0"/>
                <a:cs typeface="Times New Roman" pitchFamily="18" charset="0"/>
              </a:rPr>
              <a:t>có </a:t>
            </a:r>
            <a:r>
              <a:rPr lang="vi-VN" sz="1600" dirty="0">
                <a:solidFill>
                  <a:schemeClr val="tx1"/>
                </a:solidFill>
                <a:latin typeface="Times New Roman" pitchFamily="18" charset="0"/>
                <a:cs typeface="Times New Roman" pitchFamily="18" charset="0"/>
              </a:rPr>
              <a:t>điều kiện đào tạo </a:t>
            </a:r>
            <a:r>
              <a:rPr lang="vi-VN" sz="1600" dirty="0" smtClean="0">
                <a:solidFill>
                  <a:schemeClr val="tx1"/>
                </a:solidFill>
                <a:latin typeface="Times New Roman" pitchFamily="18" charset="0"/>
                <a:cs typeface="Times New Roman" pitchFamily="18" charset="0"/>
              </a:rPr>
              <a:t>công </a:t>
            </a:r>
            <a:r>
              <a:rPr lang="vi-VN" sz="1600" dirty="0">
                <a:solidFill>
                  <a:schemeClr val="tx1"/>
                </a:solidFill>
                <a:latin typeface="Times New Roman" pitchFamily="18" charset="0"/>
                <a:cs typeface="Times New Roman" pitchFamily="18" charset="0"/>
              </a:rPr>
              <a:t>nhân khi có nhu </a:t>
            </a:r>
            <a:r>
              <a:rPr lang="vi-VN" sz="1600" dirty="0" smtClean="0">
                <a:solidFill>
                  <a:schemeClr val="tx1"/>
                </a:solidFill>
                <a:latin typeface="Times New Roman" pitchFamily="18" charset="0"/>
                <a:cs typeface="Times New Roman" pitchFamily="18" charset="0"/>
              </a:rPr>
              <a:t>cầu</a:t>
            </a:r>
            <a:r>
              <a:rPr lang="en-US" sz="1600" dirty="0" smtClean="0">
                <a:solidFill>
                  <a:schemeClr val="tx1"/>
                </a:solidFill>
                <a:latin typeface="Times New Roman" pitchFamily="18" charset="0"/>
                <a:cs typeface="Times New Roman" pitchFamily="18" charset="0"/>
              </a:rPr>
              <a:t>…</a:t>
            </a:r>
            <a:endParaRPr lang="vi-VN" sz="1600" dirty="0">
              <a:solidFill>
                <a:schemeClr val="tx1"/>
              </a:solidFill>
              <a:latin typeface="Times New Roman" pitchFamily="18" charset="0"/>
              <a:cs typeface="Times New Roman" pitchFamily="18" charset="0"/>
            </a:endParaRPr>
          </a:p>
        </p:txBody>
      </p:sp>
      <p:sp>
        <p:nvSpPr>
          <p:cNvPr id="69" name="Google Shape;69;p13"/>
          <p:cNvSpPr txBox="1">
            <a:spLocks noGrp="1"/>
          </p:cNvSpPr>
          <p:nvPr>
            <p:ph type="body" idx="1"/>
          </p:nvPr>
        </p:nvSpPr>
        <p:spPr>
          <a:xfrm>
            <a:off x="922000" y="1734976"/>
            <a:ext cx="3543300" cy="21537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Clr>
                <a:schemeClr val="dk1"/>
              </a:buClr>
              <a:buSzPts val="1100"/>
              <a:buFont typeface="Arial"/>
              <a:buNone/>
            </a:pPr>
            <a:r>
              <a:rPr lang="en-US" b="1" dirty="0" err="1" smtClean="0">
                <a:solidFill>
                  <a:schemeClr val="accent4">
                    <a:lumMod val="75000"/>
                  </a:schemeClr>
                </a:solidFill>
              </a:rPr>
              <a:t>Mục</a:t>
            </a:r>
            <a:r>
              <a:rPr lang="en-US" b="1" dirty="0" smtClean="0">
                <a:solidFill>
                  <a:schemeClr val="accent4">
                    <a:lumMod val="75000"/>
                  </a:schemeClr>
                </a:solidFill>
              </a:rPr>
              <a:t> </a:t>
            </a:r>
            <a:r>
              <a:rPr lang="en-US" b="1" dirty="0" err="1" smtClean="0">
                <a:solidFill>
                  <a:schemeClr val="accent4">
                    <a:lumMod val="75000"/>
                  </a:schemeClr>
                </a:solidFill>
              </a:rPr>
              <a:t>tiêu</a:t>
            </a:r>
            <a:r>
              <a:rPr lang="en-US" b="1" dirty="0" smtClean="0">
                <a:solidFill>
                  <a:schemeClr val="accent4">
                    <a:lumMod val="75000"/>
                  </a:schemeClr>
                </a:solidFill>
              </a:rPr>
              <a:t> </a:t>
            </a:r>
            <a:r>
              <a:rPr lang="en-US" b="1" dirty="0" err="1" smtClean="0">
                <a:solidFill>
                  <a:schemeClr val="accent4">
                    <a:lumMod val="75000"/>
                  </a:schemeClr>
                </a:solidFill>
              </a:rPr>
              <a:t>chiến</a:t>
            </a:r>
            <a:r>
              <a:rPr lang="en-US" b="1" dirty="0" smtClean="0">
                <a:solidFill>
                  <a:schemeClr val="accent4">
                    <a:lumMod val="75000"/>
                  </a:schemeClr>
                </a:solidFill>
              </a:rPr>
              <a:t> </a:t>
            </a:r>
            <a:r>
              <a:rPr lang="en-US" b="1" dirty="0" err="1" smtClean="0">
                <a:solidFill>
                  <a:schemeClr val="accent4">
                    <a:lumMod val="75000"/>
                  </a:schemeClr>
                </a:solidFill>
              </a:rPr>
              <a:t>lược</a:t>
            </a:r>
            <a:endParaRPr dirty="0">
              <a:solidFill>
                <a:schemeClr val="accent4">
                  <a:lumMod val="75000"/>
                </a:schemeClr>
              </a:solidFill>
            </a:endParaRPr>
          </a:p>
          <a:p>
            <a:pPr marL="0" lvl="0" indent="0">
              <a:buClr>
                <a:schemeClr val="dk1"/>
              </a:buClr>
              <a:buSzPts val="1100"/>
              <a:buNone/>
            </a:pPr>
            <a:r>
              <a:rPr lang="en-US" sz="1600" dirty="0">
                <a:solidFill>
                  <a:schemeClr val="tx1">
                    <a:lumMod val="75000"/>
                    <a:lumOff val="25000"/>
                  </a:schemeClr>
                </a:solidFill>
                <a:latin typeface="Times New Roman" pitchFamily="18" charset="0"/>
                <a:cs typeface="Times New Roman" pitchFamily="18" charset="0"/>
              </a:rPr>
              <a:t>- G</a:t>
            </a:r>
            <a:r>
              <a:rPr lang="vi-VN" sz="1600" dirty="0">
                <a:solidFill>
                  <a:schemeClr val="tx1">
                    <a:lumMod val="75000"/>
                    <a:lumOff val="25000"/>
                  </a:schemeClr>
                </a:solidFill>
                <a:latin typeface="Times New Roman" pitchFamily="18" charset="0"/>
                <a:cs typeface="Times New Roman" pitchFamily="18" charset="0"/>
              </a:rPr>
              <a:t>iải quyết tốt hơn vấn đề </a:t>
            </a:r>
            <a:r>
              <a:rPr lang="vi-VN" sz="1600" b="1" dirty="0">
                <a:solidFill>
                  <a:schemeClr val="tx1">
                    <a:lumMod val="75000"/>
                    <a:lumOff val="25000"/>
                  </a:schemeClr>
                </a:solidFill>
                <a:latin typeface="Times New Roman" pitchFamily="18" charset="0"/>
                <a:cs typeface="Times New Roman" pitchFamily="18" charset="0"/>
              </a:rPr>
              <a:t>cung - cầu</a:t>
            </a:r>
            <a:r>
              <a:rPr lang="vi-VN" sz="1600" dirty="0">
                <a:solidFill>
                  <a:schemeClr val="tx1">
                    <a:lumMod val="75000"/>
                    <a:lumOff val="25000"/>
                  </a:schemeClr>
                </a:solidFill>
                <a:latin typeface="Times New Roman" pitchFamily="18" charset="0"/>
                <a:cs typeface="Times New Roman" pitchFamily="18" charset="0"/>
              </a:rPr>
              <a:t> nguồn nhân lực kỹ thuật</a:t>
            </a:r>
            <a:r>
              <a:rPr lang="en-US" sz="1600" dirty="0">
                <a:solidFill>
                  <a:schemeClr val="tx1">
                    <a:lumMod val="75000"/>
                    <a:lumOff val="25000"/>
                  </a:schemeClr>
                </a:solidFill>
                <a:latin typeface="Times New Roman" pitchFamily="18" charset="0"/>
                <a:cs typeface="Times New Roman" pitchFamily="18" charset="0"/>
              </a:rPr>
              <a:t> </a:t>
            </a:r>
            <a:r>
              <a:rPr lang="en-US" sz="1600" dirty="0" err="1">
                <a:solidFill>
                  <a:schemeClr val="tx1">
                    <a:lumMod val="75000"/>
                    <a:lumOff val="25000"/>
                  </a:schemeClr>
                </a:solidFill>
                <a:latin typeface="Times New Roman" pitchFamily="18" charset="0"/>
                <a:cs typeface="Times New Roman" pitchFamily="18" charset="0"/>
              </a:rPr>
              <a:t>chất</a:t>
            </a:r>
            <a:r>
              <a:rPr lang="en-US" sz="1600" dirty="0">
                <a:solidFill>
                  <a:schemeClr val="tx1">
                    <a:lumMod val="75000"/>
                    <a:lumOff val="25000"/>
                  </a:schemeClr>
                </a:solidFill>
                <a:latin typeface="Times New Roman" pitchFamily="18" charset="0"/>
                <a:cs typeface="Times New Roman" pitchFamily="18" charset="0"/>
              </a:rPr>
              <a:t> </a:t>
            </a:r>
            <a:r>
              <a:rPr lang="en-US" sz="1600" dirty="0" err="1">
                <a:solidFill>
                  <a:schemeClr val="tx1">
                    <a:lumMod val="75000"/>
                    <a:lumOff val="25000"/>
                  </a:schemeClr>
                </a:solidFill>
                <a:latin typeface="Times New Roman" pitchFamily="18" charset="0"/>
                <a:cs typeface="Times New Roman" pitchFamily="18" charset="0"/>
              </a:rPr>
              <a:t>lượng</a:t>
            </a:r>
            <a:r>
              <a:rPr lang="en-US" sz="1600" dirty="0">
                <a:solidFill>
                  <a:schemeClr val="tx1">
                    <a:lumMod val="75000"/>
                    <a:lumOff val="25000"/>
                  </a:schemeClr>
                </a:solidFill>
                <a:latin typeface="Times New Roman" pitchFamily="18" charset="0"/>
                <a:cs typeface="Times New Roman" pitchFamily="18" charset="0"/>
              </a:rPr>
              <a:t> </a:t>
            </a:r>
            <a:r>
              <a:rPr lang="en-US" sz="1600" dirty="0" err="1">
                <a:solidFill>
                  <a:schemeClr val="tx1">
                    <a:lumMod val="75000"/>
                    <a:lumOff val="25000"/>
                  </a:schemeClr>
                </a:solidFill>
                <a:latin typeface="Times New Roman" pitchFamily="18" charset="0"/>
                <a:cs typeface="Times New Roman" pitchFamily="18" charset="0"/>
              </a:rPr>
              <a:t>cao</a:t>
            </a:r>
            <a:r>
              <a:rPr lang="en-US" sz="1600" dirty="0">
                <a:solidFill>
                  <a:schemeClr val="tx1">
                    <a:lumMod val="75000"/>
                    <a:lumOff val="25000"/>
                  </a:schemeClr>
                </a:solidFill>
                <a:latin typeface="Times New Roman" pitchFamily="18" charset="0"/>
                <a:cs typeface="Times New Roman" pitchFamily="18" charset="0"/>
              </a:rPr>
              <a:t> </a:t>
            </a:r>
            <a:r>
              <a:rPr lang="en-US" sz="1600" dirty="0" err="1">
                <a:solidFill>
                  <a:schemeClr val="tx1">
                    <a:lumMod val="75000"/>
                    <a:lumOff val="25000"/>
                  </a:schemeClr>
                </a:solidFill>
                <a:latin typeface="Times New Roman" pitchFamily="18" charset="0"/>
                <a:cs typeface="Times New Roman" pitchFamily="18" charset="0"/>
              </a:rPr>
              <a:t>cho</a:t>
            </a:r>
            <a:r>
              <a:rPr lang="en-US" sz="1600" dirty="0">
                <a:solidFill>
                  <a:schemeClr val="tx1">
                    <a:lumMod val="75000"/>
                    <a:lumOff val="25000"/>
                  </a:schemeClr>
                </a:solidFill>
                <a:latin typeface="Times New Roman" pitchFamily="18" charset="0"/>
                <a:cs typeface="Times New Roman" pitchFamily="18" charset="0"/>
              </a:rPr>
              <a:t> </a:t>
            </a:r>
            <a:r>
              <a:rPr lang="en-US" sz="1600" dirty="0" err="1">
                <a:solidFill>
                  <a:schemeClr val="tx1">
                    <a:lumMod val="75000"/>
                    <a:lumOff val="25000"/>
                  </a:schemeClr>
                </a:solidFill>
                <a:latin typeface="Times New Roman" pitchFamily="18" charset="0"/>
                <a:cs typeface="Times New Roman" pitchFamily="18" charset="0"/>
              </a:rPr>
              <a:t>xã</a:t>
            </a:r>
            <a:r>
              <a:rPr lang="en-US" sz="1600" dirty="0">
                <a:solidFill>
                  <a:schemeClr val="tx1">
                    <a:lumMod val="75000"/>
                    <a:lumOff val="25000"/>
                  </a:schemeClr>
                </a:solidFill>
                <a:latin typeface="Times New Roman" pitchFamily="18" charset="0"/>
                <a:cs typeface="Times New Roman" pitchFamily="18" charset="0"/>
              </a:rPr>
              <a:t> </a:t>
            </a:r>
            <a:r>
              <a:rPr lang="en-US" sz="1600" dirty="0" err="1" smtClean="0">
                <a:solidFill>
                  <a:schemeClr val="tx1">
                    <a:lumMod val="75000"/>
                    <a:lumOff val="25000"/>
                  </a:schemeClr>
                </a:solidFill>
                <a:latin typeface="Times New Roman" pitchFamily="18" charset="0"/>
                <a:cs typeface="Times New Roman" pitchFamily="18" charset="0"/>
              </a:rPr>
              <a:t>hội</a:t>
            </a:r>
            <a:endParaRPr lang="en-US" sz="1600" dirty="0">
              <a:solidFill>
                <a:schemeClr val="tx1">
                  <a:lumMod val="75000"/>
                  <a:lumOff val="25000"/>
                </a:schemeClr>
              </a:solidFill>
              <a:latin typeface="Times New Roman" pitchFamily="18" charset="0"/>
              <a:cs typeface="Times New Roman" pitchFamily="18" charset="0"/>
            </a:endParaRPr>
          </a:p>
          <a:p>
            <a:pPr marL="0" lvl="0" indent="0">
              <a:buClr>
                <a:schemeClr val="dk1"/>
              </a:buClr>
              <a:buSzPts val="1100"/>
              <a:buNone/>
            </a:pPr>
            <a:r>
              <a:rPr lang="en-US" sz="1600" dirty="0">
                <a:solidFill>
                  <a:schemeClr val="tx1">
                    <a:lumMod val="75000"/>
                    <a:lumOff val="25000"/>
                  </a:schemeClr>
                </a:solidFill>
                <a:latin typeface="Times New Roman" pitchFamily="18" charset="0"/>
                <a:cs typeface="Times New Roman" pitchFamily="18" charset="0"/>
              </a:rPr>
              <a:t>- G</a:t>
            </a:r>
            <a:r>
              <a:rPr lang="vi-VN" sz="1600" dirty="0">
                <a:solidFill>
                  <a:schemeClr val="tx1">
                    <a:lumMod val="75000"/>
                    <a:lumOff val="25000"/>
                  </a:schemeClr>
                </a:solidFill>
                <a:latin typeface="Times New Roman" pitchFamily="18" charset="0"/>
                <a:cs typeface="Times New Roman" pitchFamily="18" charset="0"/>
              </a:rPr>
              <a:t>óp phần </a:t>
            </a:r>
            <a:r>
              <a:rPr lang="vi-VN" sz="1600" b="1" dirty="0">
                <a:solidFill>
                  <a:schemeClr val="tx1">
                    <a:lumMod val="75000"/>
                    <a:lumOff val="25000"/>
                  </a:schemeClr>
                </a:solidFill>
                <a:latin typeface="Times New Roman" pitchFamily="18" charset="0"/>
                <a:cs typeface="Times New Roman" pitchFamily="18" charset="0"/>
              </a:rPr>
              <a:t>giảm tỷ lệ thất nghiệp </a:t>
            </a:r>
            <a:r>
              <a:rPr lang="vi-VN" sz="1600" dirty="0">
                <a:solidFill>
                  <a:schemeClr val="tx1">
                    <a:lumMod val="75000"/>
                    <a:lumOff val="25000"/>
                  </a:schemeClr>
                </a:solidFill>
                <a:latin typeface="Times New Roman" pitchFamily="18" charset="0"/>
                <a:cs typeface="Times New Roman" pitchFamily="18" charset="0"/>
              </a:rPr>
              <a:t>và </a:t>
            </a:r>
            <a:r>
              <a:rPr lang="vi-VN" sz="1600" b="1" dirty="0">
                <a:solidFill>
                  <a:schemeClr val="tx1">
                    <a:lumMod val="75000"/>
                    <a:lumOff val="25000"/>
                  </a:schemeClr>
                </a:solidFill>
                <a:latin typeface="Times New Roman" pitchFamily="18" charset="0"/>
                <a:cs typeface="Times New Roman" pitchFamily="18" charset="0"/>
              </a:rPr>
              <a:t>giảm lãng phí xã hội </a:t>
            </a:r>
            <a:r>
              <a:rPr lang="vi-VN" sz="1600" dirty="0">
                <a:solidFill>
                  <a:schemeClr val="tx1">
                    <a:lumMod val="75000"/>
                    <a:lumOff val="25000"/>
                  </a:schemeClr>
                </a:solidFill>
                <a:latin typeface="Times New Roman" pitchFamily="18" charset="0"/>
                <a:cs typeface="Times New Roman" pitchFamily="18" charset="0"/>
              </a:rPr>
              <a:t>trong đào tạo nghề.</a:t>
            </a:r>
            <a:endParaRPr lang="en-US" sz="1600" dirty="0">
              <a:solidFill>
                <a:schemeClr val="tx1">
                  <a:lumMod val="75000"/>
                  <a:lumOff val="25000"/>
                </a:schemeClr>
              </a:solidFill>
              <a:latin typeface="Times New Roman" pitchFamily="18" charset="0"/>
              <a:cs typeface="Times New Roman" pitchFamily="18" charset="0"/>
            </a:endParaRPr>
          </a:p>
        </p:txBody>
      </p:sp>
      <p:sp>
        <p:nvSpPr>
          <p:cNvPr id="70" name="Google Shape;70;p13"/>
          <p:cNvSpPr txBox="1">
            <a:spLocks noGrp="1"/>
          </p:cNvSpPr>
          <p:nvPr>
            <p:ph type="body" idx="2"/>
          </p:nvPr>
        </p:nvSpPr>
        <p:spPr>
          <a:xfrm>
            <a:off x="922000" y="3905925"/>
            <a:ext cx="7299900" cy="777000"/>
          </a:xfrm>
          <a:prstGeom prst="rect">
            <a:avLst/>
          </a:prstGeom>
        </p:spPr>
        <p:txBody>
          <a:bodyPr spcFirstLastPara="1" wrap="square" lIns="91425" tIns="91425" rIns="91425" bIns="91425" anchor="t" anchorCtr="0">
            <a:noAutofit/>
          </a:bodyPr>
          <a:lstStyle/>
          <a:p>
            <a:pPr marL="0" indent="0">
              <a:buClr>
                <a:schemeClr val="dk1"/>
              </a:buClr>
              <a:buSzPts val="1100"/>
              <a:buNone/>
            </a:pPr>
            <a:r>
              <a:rPr lang="vi-VN" b="1" dirty="0" smtClean="0">
                <a:solidFill>
                  <a:schemeClr val="accent4">
                    <a:lumMod val="75000"/>
                  </a:schemeClr>
                </a:solidFill>
              </a:rPr>
              <a:t>Mục </a:t>
            </a:r>
            <a:r>
              <a:rPr lang="vi-VN" b="1" dirty="0">
                <a:solidFill>
                  <a:schemeClr val="accent4">
                    <a:lumMod val="75000"/>
                  </a:schemeClr>
                </a:solidFill>
              </a:rPr>
              <a:t>tiêu cạnh </a:t>
            </a:r>
            <a:r>
              <a:rPr lang="vi-VN" b="1" dirty="0" smtClean="0">
                <a:solidFill>
                  <a:schemeClr val="accent4">
                    <a:lumMod val="75000"/>
                  </a:schemeClr>
                </a:solidFill>
              </a:rPr>
              <a:t>tranh</a:t>
            </a:r>
            <a:r>
              <a:rPr lang="en-US" b="1" dirty="0" smtClean="0">
                <a:solidFill>
                  <a:schemeClr val="accent4">
                    <a:lumMod val="75000"/>
                  </a:schemeClr>
                </a:solidFill>
              </a:rPr>
              <a:t>: </a:t>
            </a:r>
            <a:r>
              <a:rPr lang="vi-VN" dirty="0" smtClean="0">
                <a:solidFill>
                  <a:schemeClr val="tx1">
                    <a:lumMod val="85000"/>
                    <a:lumOff val="15000"/>
                  </a:schemeClr>
                </a:solidFill>
                <a:latin typeface="Times New Roman" pitchFamily="18" charset="0"/>
                <a:cs typeface="Times New Roman" pitchFamily="18" charset="0"/>
              </a:rPr>
              <a:t>Tác </a:t>
            </a:r>
            <a:r>
              <a:rPr lang="vi-VN" dirty="0">
                <a:solidFill>
                  <a:schemeClr val="tx1">
                    <a:lumMod val="85000"/>
                    <a:lumOff val="15000"/>
                  </a:schemeClr>
                </a:solidFill>
                <a:latin typeface="Times New Roman" pitchFamily="18" charset="0"/>
                <a:cs typeface="Times New Roman" pitchFamily="18" charset="0"/>
              </a:rPr>
              <a:t>động đến sự phát triển của các bên hợp tác, </a:t>
            </a:r>
            <a:r>
              <a:rPr lang="vi-VN" b="1" i="1" u="sng" dirty="0">
                <a:solidFill>
                  <a:schemeClr val="tx1">
                    <a:lumMod val="85000"/>
                    <a:lumOff val="15000"/>
                  </a:schemeClr>
                </a:solidFill>
                <a:latin typeface="Times New Roman" pitchFamily="18" charset="0"/>
                <a:cs typeface="Times New Roman" pitchFamily="18" charset="0"/>
              </a:rPr>
              <a:t>nâng cao lợi thế cạnh tranh</a:t>
            </a:r>
            <a:r>
              <a:rPr lang="vi-VN" dirty="0">
                <a:solidFill>
                  <a:schemeClr val="tx1">
                    <a:lumMod val="85000"/>
                    <a:lumOff val="15000"/>
                  </a:schemeClr>
                </a:solidFill>
                <a:latin typeface="Times New Roman" pitchFamily="18" charset="0"/>
                <a:cs typeface="Times New Roman" pitchFamily="18" charset="0"/>
              </a:rPr>
              <a:t> hơn cá</a:t>
            </a:r>
            <a:r>
              <a:rPr lang="vi-VN" dirty="0">
                <a:solidFill>
                  <a:schemeClr val="tx1"/>
                </a:solidFill>
                <a:latin typeface="Times New Roman" pitchFamily="18" charset="0"/>
                <a:cs typeface="Times New Roman" pitchFamily="18" charset="0"/>
              </a:rPr>
              <a:t>c cơ sở khác.</a:t>
            </a:r>
            <a:endParaRPr lang="vi-VN" sz="1400" b="1" dirty="0">
              <a:solidFill>
                <a:schemeClr val="tx1"/>
              </a:solidFill>
              <a:latin typeface="Times New Roman" pitchFamily="18" charset="0"/>
              <a:cs typeface="Times New Roman" pitchFamily="18" charset="0"/>
            </a:endParaRPr>
          </a:p>
          <a:p>
            <a:pPr marL="0" indent="0">
              <a:buClr>
                <a:schemeClr val="dk1"/>
              </a:buClr>
              <a:buSzPts val="1100"/>
              <a:buNone/>
            </a:pPr>
            <a:endParaRPr b="1" dirty="0">
              <a:solidFill>
                <a:schemeClr val="accent4">
                  <a:lumMod val="75000"/>
                </a:schemeClr>
              </a:solidFill>
            </a:endParaRPr>
          </a:p>
        </p:txBody>
      </p:sp>
      <p:sp>
        <p:nvSpPr>
          <p:cNvPr id="71" name="Google Shape;71;p13"/>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a:t>
            </a:fld>
            <a:endParaRP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209550"/>
            <a:ext cx="2199181"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fade">
                                      <p:cBhvr>
                                        <p:cTn id="12" dur="500"/>
                                        <p:tgtEl>
                                          <p:spTgt spid="6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9">
                                            <p:txEl>
                                              <p:pRg st="0" end="0"/>
                                            </p:txEl>
                                          </p:spTgt>
                                        </p:tgtEl>
                                        <p:attrNameLst>
                                          <p:attrName>style.visibility</p:attrName>
                                        </p:attrNameLst>
                                      </p:cBhvr>
                                      <p:to>
                                        <p:strVal val="visible"/>
                                      </p:to>
                                    </p:set>
                                    <p:anim calcmode="lin" valueType="num">
                                      <p:cBhvr additive="base">
                                        <p:cTn id="17" dur="500" fill="hold"/>
                                        <p:tgtEl>
                                          <p:spTgt spid="69">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9">
                                            <p:txEl>
                                              <p:pRg st="1" end="1"/>
                                            </p:txEl>
                                          </p:spTgt>
                                        </p:tgtEl>
                                        <p:attrNameLst>
                                          <p:attrName>style.visibility</p:attrName>
                                        </p:attrNameLst>
                                      </p:cBhvr>
                                      <p:to>
                                        <p:strVal val="visible"/>
                                      </p:to>
                                    </p:set>
                                    <p:anim calcmode="lin" valueType="num">
                                      <p:cBhvr additive="base">
                                        <p:cTn id="23" dur="500" fill="hold"/>
                                        <p:tgtEl>
                                          <p:spTgt spid="69">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69">
                                            <p:txEl>
                                              <p:pRg st="2" end="2"/>
                                            </p:txEl>
                                          </p:spTgt>
                                        </p:tgtEl>
                                        <p:attrNameLst>
                                          <p:attrName>style.visibility</p:attrName>
                                        </p:attrNameLst>
                                      </p:cBhvr>
                                      <p:to>
                                        <p:strVal val="visible"/>
                                      </p:to>
                                    </p:set>
                                    <p:anim calcmode="lin" valueType="num">
                                      <p:cBhvr additive="base">
                                        <p:cTn id="29" dur="500" fill="hold"/>
                                        <p:tgtEl>
                                          <p:spTgt spid="69">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68">
                                            <p:txEl>
                                              <p:pRg st="0" end="0"/>
                                            </p:txEl>
                                          </p:spTgt>
                                        </p:tgtEl>
                                        <p:attrNameLst>
                                          <p:attrName>style.visibility</p:attrName>
                                        </p:attrNameLst>
                                      </p:cBhvr>
                                      <p:to>
                                        <p:strVal val="visible"/>
                                      </p:to>
                                    </p:set>
                                    <p:anim calcmode="lin" valueType="num">
                                      <p:cBhvr additive="base">
                                        <p:cTn id="35" dur="500" fill="hold"/>
                                        <p:tgtEl>
                                          <p:spTgt spid="68">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68">
                                            <p:txEl>
                                              <p:pRg st="1" end="1"/>
                                            </p:txEl>
                                          </p:spTgt>
                                        </p:tgtEl>
                                        <p:attrNameLst>
                                          <p:attrName>style.visibility</p:attrName>
                                        </p:attrNameLst>
                                      </p:cBhvr>
                                      <p:to>
                                        <p:strVal val="visible"/>
                                      </p:to>
                                    </p:set>
                                    <p:anim calcmode="lin" valueType="num">
                                      <p:cBhvr additive="base">
                                        <p:cTn id="41" dur="500" fill="hold"/>
                                        <p:tgtEl>
                                          <p:spTgt spid="68">
                                            <p:txEl>
                                              <p:pRg st="1" end="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6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68">
                                            <p:txEl>
                                              <p:pRg st="2" end="2"/>
                                            </p:txEl>
                                          </p:spTgt>
                                        </p:tgtEl>
                                        <p:attrNameLst>
                                          <p:attrName>style.visibility</p:attrName>
                                        </p:attrNameLst>
                                      </p:cBhvr>
                                      <p:to>
                                        <p:strVal val="visible"/>
                                      </p:to>
                                    </p:set>
                                    <p:anim calcmode="lin" valueType="num">
                                      <p:cBhvr additive="base">
                                        <p:cTn id="47" dur="500" fill="hold"/>
                                        <p:tgtEl>
                                          <p:spTgt spid="68">
                                            <p:txEl>
                                              <p:pRg st="2" end="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6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70">
                                            <p:txEl>
                                              <p:pRg st="0" end="0"/>
                                            </p:txEl>
                                          </p:spTgt>
                                        </p:tgtEl>
                                        <p:attrNameLst>
                                          <p:attrName>style.visibility</p:attrName>
                                        </p:attrNameLst>
                                      </p:cBhvr>
                                      <p:to>
                                        <p:strVal val="visible"/>
                                      </p:to>
                                    </p:set>
                                    <p:animEffect transition="in" filter="fade">
                                      <p:cBhvr>
                                        <p:cTn id="53" dur="1000"/>
                                        <p:tgtEl>
                                          <p:spTgt spid="70">
                                            <p:txEl>
                                              <p:pRg st="0" end="0"/>
                                            </p:txEl>
                                          </p:spTgt>
                                        </p:tgtEl>
                                      </p:cBhvr>
                                    </p:animEffect>
                                    <p:anim calcmode="lin" valueType="num">
                                      <p:cBhvr>
                                        <p:cTn id="54" dur="1000" fill="hold"/>
                                        <p:tgtEl>
                                          <p:spTgt spid="70">
                                            <p:txEl>
                                              <p:pRg st="0" end="0"/>
                                            </p:txEl>
                                          </p:spTgt>
                                        </p:tgtEl>
                                        <p:attrNameLst>
                                          <p:attrName>ppt_x</p:attrName>
                                        </p:attrNameLst>
                                      </p:cBhvr>
                                      <p:tavLst>
                                        <p:tav tm="0">
                                          <p:val>
                                            <p:strVal val="#ppt_x"/>
                                          </p:val>
                                        </p:tav>
                                        <p:tav tm="100000">
                                          <p:val>
                                            <p:strVal val="#ppt_x"/>
                                          </p:val>
                                        </p:tav>
                                      </p:tavLst>
                                    </p:anim>
                                    <p:anim calcmode="lin" valueType="num">
                                      <p:cBhvr>
                                        <p:cTn id="55" dur="1000" fill="hold"/>
                                        <p:tgtEl>
                                          <p:spTgt spid="7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685800" y="1123950"/>
            <a:ext cx="7924800" cy="914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dirty="0" smtClean="0">
                <a:solidFill>
                  <a:srgbClr val="FFB600"/>
                </a:solidFill>
              </a:rPr>
              <a:t>Nội dung cơ bản</a:t>
            </a:r>
            <a:r>
              <a:rPr lang="en" sz="1800" dirty="0" smtClean="0">
                <a:solidFill>
                  <a:srgbClr val="FFB600"/>
                </a:solidFill>
              </a:rPr>
              <a:t> </a:t>
            </a:r>
            <a:r>
              <a:rPr lang="en" sz="2800" dirty="0" smtClean="0">
                <a:solidFill>
                  <a:srgbClr val="FFB600"/>
                </a:solidFill>
              </a:rPr>
              <a:t>trong hoạt động LKĐT</a:t>
            </a:r>
            <a:endParaRPr sz="6600" dirty="0">
              <a:solidFill>
                <a:srgbClr val="FFB600"/>
              </a:solidFill>
            </a:endParaRPr>
          </a:p>
        </p:txBody>
      </p:sp>
      <p:sp>
        <p:nvSpPr>
          <p:cNvPr id="81" name="Google Shape;81;p14"/>
          <p:cNvSpPr txBox="1">
            <a:spLocks noGrp="1"/>
          </p:cNvSpPr>
          <p:nvPr>
            <p:ph type="subTitle" idx="4294967295"/>
          </p:nvPr>
        </p:nvSpPr>
        <p:spPr>
          <a:xfrm>
            <a:off x="533400" y="1961715"/>
            <a:ext cx="4038600" cy="2667000"/>
          </a:xfrm>
          <a:prstGeom prst="rect">
            <a:avLst/>
          </a:prstGeom>
        </p:spPr>
        <p:txBody>
          <a:bodyPr spcFirstLastPara="1" wrap="square" lIns="91425" tIns="91425" rIns="91425" bIns="91425" anchor="t" anchorCtr="0">
            <a:noAutofit/>
          </a:bodyPr>
          <a:lstStyle/>
          <a:p>
            <a:pPr marL="0" lvl="0" indent="0">
              <a:spcAft>
                <a:spcPts val="600"/>
              </a:spcAft>
              <a:buClr>
                <a:schemeClr val="dk1"/>
              </a:buClr>
              <a:buSzPts val="1100"/>
              <a:buNone/>
            </a:pPr>
            <a:r>
              <a:rPr lang="en-US" b="1" dirty="0" smtClean="0">
                <a:solidFill>
                  <a:schemeClr val="tx1">
                    <a:lumMod val="75000"/>
                    <a:lumOff val="25000"/>
                  </a:schemeClr>
                </a:solidFill>
              </a:rPr>
              <a:t>1. </a:t>
            </a:r>
            <a:r>
              <a:rPr lang="vi-VN" b="1" dirty="0">
                <a:solidFill>
                  <a:schemeClr val="tx1">
                    <a:lumMod val="75000"/>
                    <a:lumOff val="25000"/>
                  </a:schemeClr>
                </a:solidFill>
              </a:rPr>
              <a:t>Mục tiêu, nội dung chương trình đào </a:t>
            </a:r>
            <a:r>
              <a:rPr lang="vi-VN" b="1" dirty="0">
                <a:solidFill>
                  <a:schemeClr val="tx1">
                    <a:lumMod val="75000"/>
                    <a:lumOff val="25000"/>
                  </a:schemeClr>
                </a:solidFill>
              </a:rPr>
              <a:t>tạo</a:t>
            </a:r>
            <a:endParaRPr lang="en-US" b="1" dirty="0">
              <a:solidFill>
                <a:schemeClr val="tx1">
                  <a:lumMod val="75000"/>
                  <a:lumOff val="25000"/>
                </a:schemeClr>
              </a:solidFill>
            </a:endParaRPr>
          </a:p>
          <a:p>
            <a:pPr marL="0" lvl="0" indent="0">
              <a:spcAft>
                <a:spcPts val="600"/>
              </a:spcAft>
              <a:buClr>
                <a:schemeClr val="dk1"/>
              </a:buClr>
              <a:buSzPts val="1100"/>
              <a:buNone/>
            </a:pPr>
            <a:r>
              <a:rPr lang="vi-VN" b="1" dirty="0">
                <a:solidFill>
                  <a:schemeClr val="tx1">
                    <a:lumMod val="75000"/>
                    <a:lumOff val="25000"/>
                  </a:schemeClr>
                </a:solidFill>
              </a:rPr>
              <a:t>2. Tổ chức </a:t>
            </a:r>
            <a:r>
              <a:rPr lang="vi-VN" b="1" dirty="0">
                <a:solidFill>
                  <a:schemeClr val="tx1">
                    <a:lumMod val="75000"/>
                    <a:lumOff val="25000"/>
                  </a:schemeClr>
                </a:solidFill>
              </a:rPr>
              <a:t>thực </a:t>
            </a:r>
            <a:r>
              <a:rPr lang="vi-VN" b="1" dirty="0">
                <a:solidFill>
                  <a:schemeClr val="tx1">
                    <a:lumMod val="75000"/>
                    <a:lumOff val="25000"/>
                  </a:schemeClr>
                </a:solidFill>
              </a:rPr>
              <a:t>hiện đào </a:t>
            </a:r>
            <a:r>
              <a:rPr lang="vi-VN" b="1" dirty="0">
                <a:solidFill>
                  <a:schemeClr val="tx1">
                    <a:lumMod val="75000"/>
                    <a:lumOff val="25000"/>
                  </a:schemeClr>
                </a:solidFill>
              </a:rPr>
              <a:t>tạo</a:t>
            </a:r>
            <a:endParaRPr lang="en-US" b="1" dirty="0">
              <a:solidFill>
                <a:schemeClr val="tx1">
                  <a:lumMod val="75000"/>
                  <a:lumOff val="25000"/>
                </a:schemeClr>
              </a:solidFill>
            </a:endParaRPr>
          </a:p>
          <a:p>
            <a:pPr marL="0" lvl="0" indent="0">
              <a:spcAft>
                <a:spcPts val="600"/>
              </a:spcAft>
              <a:buClr>
                <a:schemeClr val="dk1"/>
              </a:buClr>
              <a:buSzPts val="1100"/>
              <a:buNone/>
            </a:pPr>
            <a:r>
              <a:rPr lang="vi-VN" b="1" dirty="0">
                <a:solidFill>
                  <a:schemeClr val="tx1">
                    <a:lumMod val="75000"/>
                    <a:lumOff val="25000"/>
                  </a:schemeClr>
                </a:solidFill>
              </a:rPr>
              <a:t>3. Đội ngũ giáo viên và cán bộ quản </a:t>
            </a:r>
            <a:r>
              <a:rPr lang="vi-VN" b="1" dirty="0">
                <a:solidFill>
                  <a:schemeClr val="tx1">
                    <a:lumMod val="75000"/>
                    <a:lumOff val="25000"/>
                  </a:schemeClr>
                </a:solidFill>
              </a:rPr>
              <a:t>lý</a:t>
            </a:r>
            <a:endParaRPr lang="en-US" b="1" dirty="0">
              <a:solidFill>
                <a:schemeClr val="tx1">
                  <a:lumMod val="75000"/>
                  <a:lumOff val="25000"/>
                </a:schemeClr>
              </a:solidFill>
            </a:endParaRPr>
          </a:p>
          <a:p>
            <a:pPr marL="0" lvl="0" indent="0">
              <a:spcAft>
                <a:spcPts val="600"/>
              </a:spcAft>
              <a:buClr>
                <a:schemeClr val="dk1"/>
              </a:buClr>
              <a:buSzPts val="1100"/>
              <a:buNone/>
            </a:pPr>
            <a:r>
              <a:rPr lang="vi-VN" b="1" dirty="0">
                <a:solidFill>
                  <a:schemeClr val="tx1">
                    <a:lumMod val="75000"/>
                    <a:lumOff val="25000"/>
                  </a:schemeClr>
                </a:solidFill>
              </a:rPr>
              <a:t>4. Cơ sở vật chất, trang thiết bị phục vụ đào tạo</a:t>
            </a:r>
            <a:endParaRPr b="1" dirty="0">
              <a:solidFill>
                <a:schemeClr val="tx1">
                  <a:lumMod val="75000"/>
                  <a:lumOff val="25000"/>
                </a:schemeClr>
              </a:solidFill>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a:t>
            </a:fld>
            <a:endParaRP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6219" y="133350"/>
            <a:ext cx="2199181"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Google Shape;81;p14"/>
          <p:cNvSpPr txBox="1">
            <a:spLocks/>
          </p:cNvSpPr>
          <p:nvPr/>
        </p:nvSpPr>
        <p:spPr>
          <a:xfrm>
            <a:off x="4887419" y="1961715"/>
            <a:ext cx="3657600" cy="259123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1pPr>
            <a:lvl2pPr marL="914400" marR="0" lvl="1" indent="-342900" algn="l" rtl="0">
              <a:lnSpc>
                <a:spcPct val="100000"/>
              </a:lnSpc>
              <a:spcBef>
                <a:spcPts val="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2pPr>
            <a:lvl3pPr marL="1371600" marR="0" lvl="2" indent="-342900" algn="l" rtl="0">
              <a:lnSpc>
                <a:spcPct val="100000"/>
              </a:lnSpc>
              <a:spcBef>
                <a:spcPts val="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3pPr>
            <a:lvl4pPr marL="1828800" marR="0" lvl="3"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4pPr>
            <a:lvl5pPr marL="2286000" marR="0" lvl="4"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5pPr>
            <a:lvl6pPr marL="2743200" marR="0" lvl="5"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6pPr>
            <a:lvl7pPr marL="3200400" marR="0" lvl="6"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7pPr>
            <a:lvl8pPr marL="3657600" marR="0" lvl="7"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8pPr>
            <a:lvl9pPr marL="4114800" marR="0" lvl="8"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9pPr>
          </a:lstStyle>
          <a:p>
            <a:pPr marL="0" indent="0">
              <a:spcAft>
                <a:spcPts val="600"/>
              </a:spcAft>
              <a:buClr>
                <a:schemeClr val="dk1"/>
              </a:buClr>
              <a:buSzPts val="1100"/>
              <a:buFont typeface="Arial"/>
              <a:buNone/>
            </a:pPr>
            <a:r>
              <a:rPr lang="vi-VN" b="1" dirty="0">
                <a:solidFill>
                  <a:schemeClr val="tx1">
                    <a:lumMod val="75000"/>
                    <a:lumOff val="25000"/>
                  </a:schemeClr>
                </a:solidFill>
              </a:rPr>
              <a:t>5.Tài chính, cơ chế chính sách phục vụ đào </a:t>
            </a:r>
            <a:r>
              <a:rPr lang="vi-VN" b="1" dirty="0" smtClean="0">
                <a:solidFill>
                  <a:schemeClr val="tx1">
                    <a:lumMod val="75000"/>
                    <a:lumOff val="25000"/>
                  </a:schemeClr>
                </a:solidFill>
              </a:rPr>
              <a:t>tạo</a:t>
            </a:r>
            <a:r>
              <a:rPr lang="en-US" b="1" dirty="0" smtClean="0">
                <a:solidFill>
                  <a:schemeClr val="tx1">
                    <a:lumMod val="75000"/>
                    <a:lumOff val="25000"/>
                  </a:schemeClr>
                </a:solidFill>
              </a:rPr>
              <a:t> </a:t>
            </a:r>
          </a:p>
          <a:p>
            <a:pPr marL="0" indent="0">
              <a:spcAft>
                <a:spcPts val="600"/>
              </a:spcAft>
              <a:buClr>
                <a:schemeClr val="dk1"/>
              </a:buClr>
              <a:buSzPts val="1100"/>
              <a:buFont typeface="Arial"/>
              <a:buNone/>
            </a:pPr>
            <a:r>
              <a:rPr lang="vi-VN" b="1" dirty="0">
                <a:solidFill>
                  <a:schemeClr val="tx1">
                    <a:lumMod val="75000"/>
                    <a:lumOff val="25000"/>
                  </a:schemeClr>
                </a:solidFill>
              </a:rPr>
              <a:t>6. Đánh giá - công nhận tốt </a:t>
            </a:r>
            <a:r>
              <a:rPr lang="vi-VN" b="1" dirty="0" smtClean="0">
                <a:solidFill>
                  <a:schemeClr val="tx1">
                    <a:lumMod val="75000"/>
                    <a:lumOff val="25000"/>
                  </a:schemeClr>
                </a:solidFill>
              </a:rPr>
              <a:t>nghiệp</a:t>
            </a:r>
            <a:endParaRPr lang="en-US" b="1" dirty="0" smtClean="0">
              <a:solidFill>
                <a:schemeClr val="tx1">
                  <a:lumMod val="75000"/>
                  <a:lumOff val="25000"/>
                </a:schemeClr>
              </a:solidFill>
            </a:endParaRPr>
          </a:p>
          <a:p>
            <a:pPr marL="0" indent="0">
              <a:spcAft>
                <a:spcPts val="600"/>
              </a:spcAft>
              <a:buClr>
                <a:schemeClr val="dk1"/>
              </a:buClr>
              <a:buSzPts val="1100"/>
              <a:buFont typeface="Arial"/>
              <a:buNone/>
            </a:pPr>
            <a:r>
              <a:rPr lang="en-US" b="1" dirty="0">
                <a:solidFill>
                  <a:schemeClr val="tx1">
                    <a:lumMod val="75000"/>
                    <a:lumOff val="25000"/>
                  </a:schemeClr>
                </a:solidFill>
              </a:rPr>
              <a:t>7.</a:t>
            </a:r>
            <a:r>
              <a:rPr lang="vi-VN" b="1" dirty="0">
                <a:solidFill>
                  <a:schemeClr val="tx1">
                    <a:lumMod val="75000"/>
                    <a:lumOff val="25000"/>
                  </a:schemeClr>
                </a:solidFill>
              </a:rPr>
              <a:t> Tuyển sinh và giới thiệu, bố trí việc làm</a:t>
            </a:r>
            <a:endParaRPr lang="en-US" b="1" dirty="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0"/>
                                        </p:tgtEl>
                                        <p:attrNameLst>
                                          <p:attrName>style.visibility</p:attrName>
                                        </p:attrNameLst>
                                      </p:cBhvr>
                                      <p:to>
                                        <p:strVal val="visible"/>
                                      </p:to>
                                    </p:set>
                                    <p:animEffect transition="in" filter="fade">
                                      <p:cBhvr>
                                        <p:cTn id="11" dur="500"/>
                                        <p:tgtEl>
                                          <p:spTgt spid="80"/>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81">
                                            <p:txEl>
                                              <p:pRg st="0" end="0"/>
                                            </p:txEl>
                                          </p:spTgt>
                                        </p:tgtEl>
                                        <p:attrNameLst>
                                          <p:attrName>style.visibility</p:attrName>
                                        </p:attrNameLst>
                                      </p:cBhvr>
                                      <p:to>
                                        <p:strVal val="visible"/>
                                      </p:to>
                                    </p:set>
                                    <p:animEffect transition="in" filter="fade">
                                      <p:cBhvr>
                                        <p:cTn id="16" dur="1000"/>
                                        <p:tgtEl>
                                          <p:spTgt spid="81">
                                            <p:txEl>
                                              <p:pRg st="0" end="0"/>
                                            </p:txEl>
                                          </p:spTgt>
                                        </p:tgtEl>
                                      </p:cBhvr>
                                    </p:animEffect>
                                    <p:anim calcmode="lin" valueType="num">
                                      <p:cBhvr>
                                        <p:cTn id="17" dur="1000" fill="hold"/>
                                        <p:tgtEl>
                                          <p:spTgt spid="81">
                                            <p:txEl>
                                              <p:pRg st="0" end="0"/>
                                            </p:txEl>
                                          </p:spTgt>
                                        </p:tgtEl>
                                        <p:attrNameLst>
                                          <p:attrName>ppt_x</p:attrName>
                                        </p:attrNameLst>
                                      </p:cBhvr>
                                      <p:tavLst>
                                        <p:tav tm="0">
                                          <p:val>
                                            <p:strVal val="#ppt_x"/>
                                          </p:val>
                                        </p:tav>
                                        <p:tav tm="100000">
                                          <p:val>
                                            <p:strVal val="#ppt_x"/>
                                          </p:val>
                                        </p:tav>
                                      </p:tavLst>
                                    </p:anim>
                                    <p:anim calcmode="lin" valueType="num">
                                      <p:cBhvr>
                                        <p:cTn id="18" dur="1000" fill="hold"/>
                                        <p:tgtEl>
                                          <p:spTgt spid="8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1">
                                            <p:txEl>
                                              <p:pRg st="1" end="1"/>
                                            </p:txEl>
                                          </p:spTgt>
                                        </p:tgtEl>
                                        <p:attrNameLst>
                                          <p:attrName>style.visibility</p:attrName>
                                        </p:attrNameLst>
                                      </p:cBhvr>
                                      <p:to>
                                        <p:strVal val="visible"/>
                                      </p:to>
                                    </p:set>
                                    <p:animEffect transition="in" filter="fade">
                                      <p:cBhvr>
                                        <p:cTn id="23" dur="1000"/>
                                        <p:tgtEl>
                                          <p:spTgt spid="81">
                                            <p:txEl>
                                              <p:pRg st="1" end="1"/>
                                            </p:txEl>
                                          </p:spTgt>
                                        </p:tgtEl>
                                      </p:cBhvr>
                                    </p:animEffect>
                                    <p:anim calcmode="lin" valueType="num">
                                      <p:cBhvr>
                                        <p:cTn id="24" dur="1000" fill="hold"/>
                                        <p:tgtEl>
                                          <p:spTgt spid="81">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8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1">
                                            <p:txEl>
                                              <p:pRg st="2" end="2"/>
                                            </p:txEl>
                                          </p:spTgt>
                                        </p:tgtEl>
                                        <p:attrNameLst>
                                          <p:attrName>style.visibility</p:attrName>
                                        </p:attrNameLst>
                                      </p:cBhvr>
                                      <p:to>
                                        <p:strVal val="visible"/>
                                      </p:to>
                                    </p:set>
                                    <p:animEffect transition="in" filter="fade">
                                      <p:cBhvr>
                                        <p:cTn id="30" dur="1000"/>
                                        <p:tgtEl>
                                          <p:spTgt spid="81">
                                            <p:txEl>
                                              <p:pRg st="2" end="2"/>
                                            </p:txEl>
                                          </p:spTgt>
                                        </p:tgtEl>
                                      </p:cBhvr>
                                    </p:animEffect>
                                    <p:anim calcmode="lin" valueType="num">
                                      <p:cBhvr>
                                        <p:cTn id="31" dur="1000" fill="hold"/>
                                        <p:tgtEl>
                                          <p:spTgt spid="81">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8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81">
                                            <p:txEl>
                                              <p:pRg st="3" end="3"/>
                                            </p:txEl>
                                          </p:spTgt>
                                        </p:tgtEl>
                                        <p:attrNameLst>
                                          <p:attrName>style.visibility</p:attrName>
                                        </p:attrNameLst>
                                      </p:cBhvr>
                                      <p:to>
                                        <p:strVal val="visible"/>
                                      </p:to>
                                    </p:set>
                                    <p:animEffect transition="in" filter="fade">
                                      <p:cBhvr>
                                        <p:cTn id="37" dur="1000"/>
                                        <p:tgtEl>
                                          <p:spTgt spid="81">
                                            <p:txEl>
                                              <p:pRg st="3" end="3"/>
                                            </p:txEl>
                                          </p:spTgt>
                                        </p:tgtEl>
                                      </p:cBhvr>
                                    </p:animEffect>
                                    <p:anim calcmode="lin" valueType="num">
                                      <p:cBhvr>
                                        <p:cTn id="38" dur="1000" fill="hold"/>
                                        <p:tgtEl>
                                          <p:spTgt spid="81">
                                            <p:txEl>
                                              <p:pRg st="3" end="3"/>
                                            </p:txEl>
                                          </p:spTgt>
                                        </p:tgtEl>
                                        <p:attrNameLst>
                                          <p:attrName>ppt_x</p:attrName>
                                        </p:attrNameLst>
                                      </p:cBhvr>
                                      <p:tavLst>
                                        <p:tav tm="0">
                                          <p:val>
                                            <p:strVal val="#ppt_x"/>
                                          </p:val>
                                        </p:tav>
                                        <p:tav tm="100000">
                                          <p:val>
                                            <p:strVal val="#ppt_x"/>
                                          </p:val>
                                        </p:tav>
                                      </p:tavLst>
                                    </p:anim>
                                    <p:anim calcmode="lin" valueType="num">
                                      <p:cBhvr>
                                        <p:cTn id="39" dur="1000" fill="hold"/>
                                        <p:tgtEl>
                                          <p:spTgt spid="8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ppt_x"/>
                                          </p:val>
                                        </p:tav>
                                        <p:tav tm="100000">
                                          <p:val>
                                            <p:strVal val="#ppt_x"/>
                                          </p:val>
                                        </p:tav>
                                      </p:tavLst>
                                    </p:anim>
                                    <p:anim calcmode="lin" valueType="num">
                                      <p:cBhvr additive="base">
                                        <p:cTn id="4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build="p"/>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381000" y="724968"/>
            <a:ext cx="7315199" cy="762000"/>
          </a:xfrm>
          <a:prstGeom prst="rect">
            <a:avLst/>
          </a:prstGeom>
        </p:spPr>
        <p:txBody>
          <a:bodyPr spcFirstLastPara="1" wrap="square" lIns="91425" tIns="91425" rIns="91425" bIns="91425" anchor="b" anchorCtr="0">
            <a:noAutofit/>
          </a:bodyPr>
          <a:lstStyle/>
          <a:p>
            <a:r>
              <a:rPr lang="vi-VN" sz="2800" dirty="0" smtClean="0">
                <a:solidFill>
                  <a:srgbClr val="00B050"/>
                </a:solidFill>
              </a:rPr>
              <a:t>Mục </a:t>
            </a:r>
            <a:r>
              <a:rPr lang="vi-VN" sz="2800" dirty="0">
                <a:solidFill>
                  <a:srgbClr val="00B050"/>
                </a:solidFill>
              </a:rPr>
              <a:t>tiêu, nội dung chương trình đào </a:t>
            </a:r>
            <a:r>
              <a:rPr lang="vi-VN" sz="2800" dirty="0" smtClean="0">
                <a:solidFill>
                  <a:srgbClr val="00B050"/>
                </a:solidFill>
              </a:rPr>
              <a:t>tạo</a:t>
            </a:r>
            <a:endParaRPr dirty="0">
              <a:solidFill>
                <a:srgbClr val="00B050"/>
              </a:solidFill>
            </a:endParaRPr>
          </a:p>
        </p:txBody>
      </p:sp>
      <p:sp>
        <p:nvSpPr>
          <p:cNvPr id="89" name="Google Shape;89;p15"/>
          <p:cNvSpPr txBox="1">
            <a:spLocks noGrp="1"/>
          </p:cNvSpPr>
          <p:nvPr>
            <p:ph type="subTitle" idx="1"/>
          </p:nvPr>
        </p:nvSpPr>
        <p:spPr>
          <a:xfrm>
            <a:off x="990600" y="1733550"/>
            <a:ext cx="6629400" cy="2881903"/>
          </a:xfrm>
          <a:prstGeom prst="rect">
            <a:avLst/>
          </a:prstGeom>
        </p:spPr>
        <p:txBody>
          <a:bodyPr spcFirstLastPara="1" wrap="square" lIns="91425" tIns="91425" rIns="91425" bIns="91425" anchor="t" anchorCtr="0">
            <a:noAutofit/>
          </a:bodyPr>
          <a:lstStyle/>
          <a:p>
            <a:pPr marL="0" lvl="0" indent="0"/>
            <a:r>
              <a:rPr lang="en-US" sz="2800" b="1" dirty="0" smtClean="0">
                <a:solidFill>
                  <a:schemeClr val="accent6">
                    <a:lumMod val="75000"/>
                  </a:schemeClr>
                </a:solidFill>
              </a:rPr>
              <a:t>- Đ</a:t>
            </a:r>
            <a:r>
              <a:rPr lang="vi-VN" sz="2800" b="1" dirty="0" smtClean="0">
                <a:solidFill>
                  <a:schemeClr val="accent6">
                    <a:lumMod val="75000"/>
                  </a:schemeClr>
                </a:solidFill>
              </a:rPr>
              <a:t>ược </a:t>
            </a:r>
            <a:r>
              <a:rPr lang="vi-VN" sz="2800" b="1" dirty="0">
                <a:solidFill>
                  <a:schemeClr val="accent6">
                    <a:lumMod val="75000"/>
                  </a:schemeClr>
                </a:solidFill>
              </a:rPr>
              <a:t>xây dựng sát hơn với yêu cầu thực </a:t>
            </a:r>
            <a:r>
              <a:rPr lang="vi-VN" sz="2800" b="1" dirty="0" smtClean="0">
                <a:solidFill>
                  <a:schemeClr val="accent6">
                    <a:lumMod val="75000"/>
                  </a:schemeClr>
                </a:solidFill>
              </a:rPr>
              <a:t>tiễn</a:t>
            </a:r>
            <a:r>
              <a:rPr lang="en-US" sz="2800" b="1" dirty="0" smtClean="0">
                <a:solidFill>
                  <a:schemeClr val="accent6">
                    <a:lumMod val="75000"/>
                  </a:schemeClr>
                </a:solidFill>
              </a:rPr>
              <a:t>;</a:t>
            </a:r>
          </a:p>
          <a:p>
            <a:pPr marL="0" lvl="0" indent="0"/>
            <a:endParaRPr lang="en-US" sz="2800" b="1" dirty="0" smtClean="0">
              <a:solidFill>
                <a:schemeClr val="accent6">
                  <a:lumMod val="75000"/>
                </a:schemeClr>
              </a:solidFill>
            </a:endParaRPr>
          </a:p>
          <a:p>
            <a:pPr marL="0" indent="0"/>
            <a:r>
              <a:rPr lang="en-US" sz="2800" b="1" dirty="0" smtClean="0">
                <a:solidFill>
                  <a:schemeClr val="accent6">
                    <a:lumMod val="75000"/>
                  </a:schemeClr>
                </a:solidFill>
              </a:rPr>
              <a:t>- </a:t>
            </a:r>
            <a:r>
              <a:rPr lang="vi-VN" sz="2800" b="1" dirty="0" smtClean="0">
                <a:solidFill>
                  <a:schemeClr val="accent6">
                    <a:lumMod val="75000"/>
                  </a:schemeClr>
                </a:solidFill>
              </a:rPr>
              <a:t>Đào </a:t>
            </a:r>
            <a:r>
              <a:rPr lang="vi-VN" sz="2800" b="1" dirty="0">
                <a:solidFill>
                  <a:schemeClr val="accent6">
                    <a:lumMod val="75000"/>
                  </a:schemeClr>
                </a:solidFill>
              </a:rPr>
              <a:t>tạo những cái mà xã hội </a:t>
            </a:r>
            <a:r>
              <a:rPr lang="vi-VN" sz="2800" b="1" dirty="0" smtClean="0">
                <a:solidFill>
                  <a:schemeClr val="accent6">
                    <a:lumMod val="75000"/>
                  </a:schemeClr>
                </a:solidFill>
              </a:rPr>
              <a:t>cầ</a:t>
            </a:r>
            <a:r>
              <a:rPr lang="en-US" sz="2800" b="1" dirty="0" smtClean="0">
                <a:solidFill>
                  <a:schemeClr val="accent6">
                    <a:lumMod val="75000"/>
                  </a:schemeClr>
                </a:solidFill>
              </a:rPr>
              <a:t>n</a:t>
            </a:r>
            <a:r>
              <a:rPr lang="vi-VN" sz="2800" dirty="0">
                <a:solidFill>
                  <a:schemeClr val="accent6">
                    <a:lumMod val="75000"/>
                  </a:schemeClr>
                </a:solidFill>
              </a:rPr>
              <a:t>, </a:t>
            </a:r>
            <a:r>
              <a:rPr lang="vi-VN" sz="2800" b="1" dirty="0">
                <a:solidFill>
                  <a:schemeClr val="accent6">
                    <a:lumMod val="75000"/>
                  </a:schemeClr>
                </a:solidFill>
              </a:rPr>
              <a:t>chứ không phải đào tạo những cái mà mình </a:t>
            </a:r>
            <a:r>
              <a:rPr lang="en-US" sz="2800" b="1" dirty="0" err="1">
                <a:solidFill>
                  <a:schemeClr val="accent6">
                    <a:lumMod val="75000"/>
                  </a:schemeClr>
                </a:solidFill>
              </a:rPr>
              <a:t>đang</a:t>
            </a:r>
            <a:r>
              <a:rPr lang="en-US" sz="2800" b="1" dirty="0">
                <a:solidFill>
                  <a:schemeClr val="accent6">
                    <a:lumMod val="75000"/>
                  </a:schemeClr>
                </a:solidFill>
              </a:rPr>
              <a:t> </a:t>
            </a:r>
            <a:r>
              <a:rPr lang="vi-VN" sz="2800" b="1" dirty="0">
                <a:solidFill>
                  <a:schemeClr val="accent6">
                    <a:lumMod val="75000"/>
                  </a:schemeClr>
                </a:solidFill>
              </a:rPr>
              <a:t>có.</a:t>
            </a:r>
            <a:endParaRPr lang="en-US" sz="2800" b="1" dirty="0">
              <a:solidFill>
                <a:schemeClr val="accent6">
                  <a:lumMod val="75000"/>
                </a:schemeClr>
              </a:solidFill>
            </a:endParaRPr>
          </a:p>
          <a:p>
            <a:pPr marL="0" lvl="0" indent="0"/>
            <a:endParaRPr sz="2800" b="1" dirty="0"/>
          </a:p>
        </p:txBody>
      </p:sp>
      <p:sp>
        <p:nvSpPr>
          <p:cNvPr id="90" name="Google Shape;90;p15"/>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dirty="0">
                <a:solidFill>
                  <a:srgbClr val="434343"/>
                </a:solidFill>
                <a:latin typeface="Raleway ExtraBold"/>
                <a:ea typeface="Raleway ExtraBold"/>
                <a:cs typeface="Raleway ExtraBold"/>
                <a:sym typeface="Raleway ExtraBold"/>
              </a:rPr>
              <a:t>1</a:t>
            </a:r>
            <a:endParaRPr sz="9600" dirty="0">
              <a:solidFill>
                <a:srgbClr val="434343"/>
              </a:solidFill>
              <a:latin typeface="Raleway ExtraBold"/>
              <a:ea typeface="Raleway ExtraBold"/>
              <a:cs typeface="Raleway ExtraBold"/>
              <a:sym typeface="Raleway Extra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500"/>
                                        <p:tgtEl>
                                          <p:spTgt spid="8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89">
                                            <p:txEl>
                                              <p:pRg st="0" end="0"/>
                                            </p:txEl>
                                          </p:spTgt>
                                        </p:tgtEl>
                                        <p:attrNameLst>
                                          <p:attrName>style.visibility</p:attrName>
                                        </p:attrNameLst>
                                      </p:cBhvr>
                                      <p:to>
                                        <p:strVal val="visible"/>
                                      </p:to>
                                    </p:set>
                                    <p:anim calcmode="lin" valueType="num">
                                      <p:cBhvr additive="base">
                                        <p:cTn id="16" dur="500" fill="hold"/>
                                        <p:tgtEl>
                                          <p:spTgt spid="89">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89">
                                            <p:txEl>
                                              <p:pRg st="2" end="2"/>
                                            </p:txEl>
                                          </p:spTgt>
                                        </p:tgtEl>
                                        <p:attrNameLst>
                                          <p:attrName>style.visibility</p:attrName>
                                        </p:attrNameLst>
                                      </p:cBhvr>
                                      <p:to>
                                        <p:strVal val="visible"/>
                                      </p:to>
                                    </p:set>
                                    <p:anim calcmode="lin" valueType="num">
                                      <p:cBhvr additive="base">
                                        <p:cTn id="22"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9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381000" y="724968"/>
            <a:ext cx="7315199" cy="762000"/>
          </a:xfrm>
          <a:prstGeom prst="rect">
            <a:avLst/>
          </a:prstGeom>
        </p:spPr>
        <p:txBody>
          <a:bodyPr spcFirstLastPara="1" wrap="square" lIns="91425" tIns="91425" rIns="91425" bIns="91425" anchor="b" anchorCtr="0">
            <a:noAutofit/>
          </a:bodyPr>
          <a:lstStyle/>
          <a:p>
            <a:r>
              <a:rPr lang="vi-VN" sz="3600" b="1" i="1" dirty="0" smtClean="0">
                <a:solidFill>
                  <a:srgbClr val="00B050"/>
                </a:solidFill>
              </a:rPr>
              <a:t>Tổ </a:t>
            </a:r>
            <a:r>
              <a:rPr lang="vi-VN" sz="3600" b="1" i="1" dirty="0">
                <a:solidFill>
                  <a:srgbClr val="00B050"/>
                </a:solidFill>
              </a:rPr>
              <a:t>chức thực hiện đào tạo</a:t>
            </a:r>
            <a:endParaRPr b="1" dirty="0">
              <a:solidFill>
                <a:srgbClr val="00B050"/>
              </a:solidFill>
            </a:endParaRPr>
          </a:p>
        </p:txBody>
      </p:sp>
      <p:sp>
        <p:nvSpPr>
          <p:cNvPr id="89" name="Google Shape;89;p15"/>
          <p:cNvSpPr txBox="1">
            <a:spLocks noGrp="1"/>
          </p:cNvSpPr>
          <p:nvPr>
            <p:ph type="subTitle" idx="1"/>
          </p:nvPr>
        </p:nvSpPr>
        <p:spPr>
          <a:xfrm>
            <a:off x="990600" y="1733551"/>
            <a:ext cx="6629400" cy="2819400"/>
          </a:xfrm>
          <a:prstGeom prst="rect">
            <a:avLst/>
          </a:prstGeom>
        </p:spPr>
        <p:txBody>
          <a:bodyPr spcFirstLastPara="1" wrap="square" lIns="91425" tIns="91425" rIns="91425" bIns="91425" anchor="t" anchorCtr="0">
            <a:noAutofit/>
          </a:bodyPr>
          <a:lstStyle/>
          <a:p>
            <a:pPr marL="0" lvl="0" indent="0"/>
            <a:r>
              <a:rPr lang="en-US" sz="2800" b="1" dirty="0" smtClean="0">
                <a:solidFill>
                  <a:srgbClr val="0070C0"/>
                </a:solidFill>
              </a:rPr>
              <a:t>- </a:t>
            </a:r>
            <a:r>
              <a:rPr lang="vi-VN" sz="2800" b="1" dirty="0">
                <a:solidFill>
                  <a:srgbClr val="0070C0"/>
                </a:solidFill>
              </a:rPr>
              <a:t>Trường có vai trò chủ động và chủ đạo</a:t>
            </a:r>
            <a:r>
              <a:rPr lang="en-US" sz="2800" b="1" dirty="0" smtClean="0">
                <a:solidFill>
                  <a:srgbClr val="0070C0"/>
                </a:solidFill>
              </a:rPr>
              <a:t>;</a:t>
            </a:r>
          </a:p>
          <a:p>
            <a:pPr marL="0" lvl="0" indent="0"/>
            <a:endParaRPr lang="en-US" sz="2800" b="1" dirty="0" smtClean="0">
              <a:solidFill>
                <a:srgbClr val="0070C0"/>
              </a:solidFill>
            </a:endParaRPr>
          </a:p>
          <a:p>
            <a:pPr marL="0" indent="0"/>
            <a:r>
              <a:rPr lang="en-US" sz="2800" b="1" dirty="0" smtClean="0">
                <a:solidFill>
                  <a:srgbClr val="0070C0"/>
                </a:solidFill>
              </a:rPr>
              <a:t>- </a:t>
            </a:r>
            <a:r>
              <a:rPr lang="en-US" sz="2800" b="1" dirty="0" err="1" smtClean="0">
                <a:solidFill>
                  <a:srgbClr val="0070C0"/>
                </a:solidFill>
              </a:rPr>
              <a:t>Doanh</a:t>
            </a:r>
            <a:r>
              <a:rPr lang="en-US" sz="2800" b="1" dirty="0" smtClean="0">
                <a:solidFill>
                  <a:srgbClr val="0070C0"/>
                </a:solidFill>
              </a:rPr>
              <a:t> </a:t>
            </a:r>
            <a:r>
              <a:rPr lang="en-US" sz="2800" b="1" dirty="0" err="1" smtClean="0">
                <a:solidFill>
                  <a:srgbClr val="0070C0"/>
                </a:solidFill>
              </a:rPr>
              <a:t>nghiệp</a:t>
            </a:r>
            <a:r>
              <a:rPr lang="en-US" sz="2800" b="1" dirty="0" smtClean="0">
                <a:solidFill>
                  <a:srgbClr val="0070C0"/>
                </a:solidFill>
              </a:rPr>
              <a:t> </a:t>
            </a:r>
            <a:r>
              <a:rPr lang="vi-VN" sz="2800" b="1" dirty="0" smtClean="0">
                <a:solidFill>
                  <a:srgbClr val="0070C0"/>
                </a:solidFill>
              </a:rPr>
              <a:t>hỗ </a:t>
            </a:r>
            <a:r>
              <a:rPr lang="vi-VN" sz="2800" b="1" dirty="0">
                <a:solidFill>
                  <a:srgbClr val="0070C0"/>
                </a:solidFill>
              </a:rPr>
              <a:t>trợ và kiểm soát quá trình đào tạo</a:t>
            </a:r>
            <a:r>
              <a:rPr lang="vi-VN" sz="2800" b="1" dirty="0" smtClean="0">
                <a:solidFill>
                  <a:srgbClr val="0070C0"/>
                </a:solidFill>
              </a:rPr>
              <a:t>.</a:t>
            </a:r>
            <a:endParaRPr lang="en-US" sz="2800" b="1" dirty="0">
              <a:solidFill>
                <a:srgbClr val="0070C0"/>
              </a:solidFill>
            </a:endParaRPr>
          </a:p>
          <a:p>
            <a:pPr marL="0" lvl="0" indent="0"/>
            <a:endParaRPr sz="2800" b="1" dirty="0"/>
          </a:p>
        </p:txBody>
      </p:sp>
      <p:sp>
        <p:nvSpPr>
          <p:cNvPr id="90" name="Google Shape;90;p15"/>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dirty="0" smtClean="0">
                <a:solidFill>
                  <a:srgbClr val="434343"/>
                </a:solidFill>
                <a:latin typeface="Raleway ExtraBold"/>
                <a:ea typeface="Raleway ExtraBold"/>
                <a:cs typeface="Raleway ExtraBold"/>
                <a:sym typeface="Raleway ExtraBold"/>
              </a:rPr>
              <a:t>2</a:t>
            </a:r>
            <a:endParaRPr sz="9600" dirty="0">
              <a:solidFill>
                <a:srgbClr val="434343"/>
              </a:solidFill>
              <a:latin typeface="Raleway ExtraBold"/>
              <a:ea typeface="Raleway ExtraBold"/>
              <a:cs typeface="Raleway ExtraBold"/>
              <a:sym typeface="Raleway ExtraBold"/>
            </a:endParaRPr>
          </a:p>
        </p:txBody>
      </p:sp>
    </p:spTree>
    <p:extLst>
      <p:ext uri="{BB962C8B-B14F-4D97-AF65-F5344CB8AC3E}">
        <p14:creationId xmlns:p14="http://schemas.microsoft.com/office/powerpoint/2010/main" val="353016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500"/>
                                        <p:tgtEl>
                                          <p:spTgt spid="8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89">
                                            <p:txEl>
                                              <p:pRg st="0" end="0"/>
                                            </p:txEl>
                                          </p:spTgt>
                                        </p:tgtEl>
                                        <p:attrNameLst>
                                          <p:attrName>style.visibility</p:attrName>
                                        </p:attrNameLst>
                                      </p:cBhvr>
                                      <p:to>
                                        <p:strVal val="visible"/>
                                      </p:to>
                                    </p:set>
                                    <p:anim calcmode="lin" valueType="num">
                                      <p:cBhvr additive="base">
                                        <p:cTn id="16" dur="500" fill="hold"/>
                                        <p:tgtEl>
                                          <p:spTgt spid="89">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9">
                                            <p:txEl>
                                              <p:pRg st="2" end="2"/>
                                            </p:txEl>
                                          </p:spTgt>
                                        </p:tgtEl>
                                        <p:attrNameLst>
                                          <p:attrName>style.visibility</p:attrName>
                                        </p:attrNameLst>
                                      </p:cBhvr>
                                      <p:to>
                                        <p:strVal val="visible"/>
                                      </p:to>
                                    </p:set>
                                    <p:anim calcmode="lin" valueType="num">
                                      <p:cBhvr additive="base">
                                        <p:cTn id="22"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build="p"/>
      <p:bldP spid="9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381000" y="724968"/>
            <a:ext cx="7315199" cy="762000"/>
          </a:xfrm>
          <a:prstGeom prst="rect">
            <a:avLst/>
          </a:prstGeom>
        </p:spPr>
        <p:txBody>
          <a:bodyPr spcFirstLastPara="1" wrap="square" lIns="91425" tIns="91425" rIns="91425" bIns="91425" anchor="b" anchorCtr="0">
            <a:noAutofit/>
          </a:bodyPr>
          <a:lstStyle/>
          <a:p>
            <a:r>
              <a:rPr lang="vi-VN" sz="3200" b="1" dirty="0" smtClean="0">
                <a:solidFill>
                  <a:srgbClr val="00B050"/>
                </a:solidFill>
              </a:rPr>
              <a:t>Đội </a:t>
            </a:r>
            <a:r>
              <a:rPr lang="vi-VN" sz="3200" b="1" dirty="0">
                <a:solidFill>
                  <a:srgbClr val="00B050"/>
                </a:solidFill>
              </a:rPr>
              <a:t>ngũ giáo viên và cán bộ quản lý</a:t>
            </a:r>
            <a:endParaRPr b="1" dirty="0">
              <a:solidFill>
                <a:srgbClr val="00B050"/>
              </a:solidFill>
            </a:endParaRPr>
          </a:p>
        </p:txBody>
      </p:sp>
      <p:sp>
        <p:nvSpPr>
          <p:cNvPr id="89" name="Google Shape;89;p15"/>
          <p:cNvSpPr txBox="1">
            <a:spLocks noGrp="1"/>
          </p:cNvSpPr>
          <p:nvPr>
            <p:ph type="subTitle" idx="1"/>
          </p:nvPr>
        </p:nvSpPr>
        <p:spPr>
          <a:xfrm>
            <a:off x="990600" y="1733551"/>
            <a:ext cx="6629400" cy="2514599"/>
          </a:xfrm>
          <a:prstGeom prst="rect">
            <a:avLst/>
          </a:prstGeom>
        </p:spPr>
        <p:txBody>
          <a:bodyPr spcFirstLastPara="1" wrap="square" lIns="91425" tIns="91425" rIns="91425" bIns="91425" anchor="t" anchorCtr="0">
            <a:noAutofit/>
          </a:bodyPr>
          <a:lstStyle/>
          <a:p>
            <a:pPr marL="0" lvl="0" indent="0"/>
            <a:r>
              <a:rPr lang="en-US" sz="2800" b="1" dirty="0">
                <a:solidFill>
                  <a:srgbClr val="0070C0"/>
                </a:solidFill>
              </a:rPr>
              <a:t>- Đ</a:t>
            </a:r>
            <a:r>
              <a:rPr lang="vi-VN" sz="2800" b="1" dirty="0">
                <a:solidFill>
                  <a:srgbClr val="0070C0"/>
                </a:solidFill>
              </a:rPr>
              <a:t>ược tăng thêm về số lượng</a:t>
            </a:r>
            <a:r>
              <a:rPr lang="en-US" sz="2800" b="1" dirty="0">
                <a:solidFill>
                  <a:srgbClr val="0070C0"/>
                </a:solidFill>
              </a:rPr>
              <a:t>;</a:t>
            </a:r>
          </a:p>
          <a:p>
            <a:pPr marL="0" lvl="0" indent="0"/>
            <a:endParaRPr lang="en-US" sz="2800" b="1" dirty="0">
              <a:solidFill>
                <a:srgbClr val="0070C0"/>
              </a:solidFill>
            </a:endParaRPr>
          </a:p>
          <a:p>
            <a:pPr marL="0" lvl="0" indent="0"/>
            <a:r>
              <a:rPr lang="en-US" sz="2800" b="1" dirty="0">
                <a:solidFill>
                  <a:srgbClr val="0070C0"/>
                </a:solidFill>
              </a:rPr>
              <a:t>- Đ</a:t>
            </a:r>
            <a:r>
              <a:rPr lang="vi-VN" sz="2800" b="1" dirty="0">
                <a:solidFill>
                  <a:srgbClr val="0070C0"/>
                </a:solidFill>
              </a:rPr>
              <a:t>ược </a:t>
            </a:r>
            <a:r>
              <a:rPr lang="en-US" sz="2800" b="1" dirty="0" err="1">
                <a:solidFill>
                  <a:srgbClr val="0070C0"/>
                </a:solidFill>
              </a:rPr>
              <a:t>nâng</a:t>
            </a:r>
            <a:r>
              <a:rPr lang="en-US" sz="2800" b="1" dirty="0">
                <a:solidFill>
                  <a:srgbClr val="0070C0"/>
                </a:solidFill>
              </a:rPr>
              <a:t> </a:t>
            </a:r>
            <a:r>
              <a:rPr lang="en-US" sz="2800" b="1" dirty="0" err="1">
                <a:solidFill>
                  <a:srgbClr val="0070C0"/>
                </a:solidFill>
              </a:rPr>
              <a:t>cao</a:t>
            </a:r>
            <a:r>
              <a:rPr lang="en-US" sz="2800" b="1" dirty="0">
                <a:solidFill>
                  <a:srgbClr val="0070C0"/>
                </a:solidFill>
              </a:rPr>
              <a:t> </a:t>
            </a:r>
            <a:r>
              <a:rPr lang="en-US" sz="2800" b="1" dirty="0" err="1">
                <a:solidFill>
                  <a:srgbClr val="0070C0"/>
                </a:solidFill>
              </a:rPr>
              <a:t>về</a:t>
            </a:r>
            <a:r>
              <a:rPr lang="en-US" sz="2800" b="1" dirty="0">
                <a:solidFill>
                  <a:srgbClr val="0070C0"/>
                </a:solidFill>
              </a:rPr>
              <a:t> </a:t>
            </a:r>
            <a:r>
              <a:rPr lang="en-US" sz="2800" b="1" dirty="0" err="1">
                <a:solidFill>
                  <a:srgbClr val="0070C0"/>
                </a:solidFill>
              </a:rPr>
              <a:t>chất</a:t>
            </a:r>
            <a:r>
              <a:rPr lang="en-US" sz="2800" b="1" dirty="0">
                <a:solidFill>
                  <a:srgbClr val="0070C0"/>
                </a:solidFill>
              </a:rPr>
              <a:t> </a:t>
            </a:r>
            <a:r>
              <a:rPr lang="vi-VN" sz="2800" b="1" dirty="0">
                <a:solidFill>
                  <a:srgbClr val="0070C0"/>
                </a:solidFill>
              </a:rPr>
              <a:t>lượng.</a:t>
            </a:r>
            <a:endParaRPr lang="en-US" sz="2800" b="1" dirty="0">
              <a:solidFill>
                <a:srgbClr val="0070C0"/>
              </a:solidFill>
            </a:endParaRPr>
          </a:p>
          <a:p>
            <a:pPr marL="0" lvl="0" indent="0"/>
            <a:endParaRPr sz="2800" b="1" dirty="0"/>
          </a:p>
        </p:txBody>
      </p:sp>
      <p:sp>
        <p:nvSpPr>
          <p:cNvPr id="90" name="Google Shape;90;p15"/>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dirty="0" smtClean="0">
                <a:solidFill>
                  <a:srgbClr val="434343"/>
                </a:solidFill>
                <a:latin typeface="Raleway ExtraBold"/>
                <a:ea typeface="Raleway ExtraBold"/>
                <a:cs typeface="Raleway ExtraBold"/>
                <a:sym typeface="Raleway ExtraBold"/>
              </a:rPr>
              <a:t>3</a:t>
            </a:r>
            <a:endParaRPr sz="9600" dirty="0">
              <a:solidFill>
                <a:srgbClr val="434343"/>
              </a:solidFill>
              <a:latin typeface="Raleway ExtraBold"/>
              <a:ea typeface="Raleway ExtraBold"/>
              <a:cs typeface="Raleway ExtraBold"/>
              <a:sym typeface="Raleway ExtraBold"/>
            </a:endParaRPr>
          </a:p>
        </p:txBody>
      </p:sp>
    </p:spTree>
    <p:extLst>
      <p:ext uri="{BB962C8B-B14F-4D97-AF65-F5344CB8AC3E}">
        <p14:creationId xmlns:p14="http://schemas.microsoft.com/office/powerpoint/2010/main" val="1509893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9">
                                            <p:txEl>
                                              <p:pRg st="0" end="0"/>
                                            </p:txEl>
                                          </p:spTgt>
                                        </p:tgtEl>
                                        <p:attrNameLst>
                                          <p:attrName>style.visibility</p:attrName>
                                        </p:attrNameLst>
                                      </p:cBhvr>
                                      <p:to>
                                        <p:strVal val="visible"/>
                                      </p:to>
                                    </p:set>
                                    <p:animEffect transition="in" filter="fade">
                                      <p:cBhvr>
                                        <p:cTn id="11" dur="500"/>
                                        <p:tgtEl>
                                          <p:spTgt spid="89">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89">
                                            <p:txEl>
                                              <p:pRg st="2" end="2"/>
                                            </p:txEl>
                                          </p:spTgt>
                                        </p:tgtEl>
                                        <p:attrNameLst>
                                          <p:attrName>style.visibility</p:attrName>
                                        </p:attrNameLst>
                                      </p:cBhvr>
                                      <p:to>
                                        <p:strVal val="visible"/>
                                      </p:to>
                                    </p:set>
                                    <p:anim calcmode="lin" valueType="num">
                                      <p:cBhvr additive="base">
                                        <p:cTn id="16"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381000" y="724968"/>
            <a:ext cx="7315199" cy="762000"/>
          </a:xfrm>
          <a:prstGeom prst="rect">
            <a:avLst/>
          </a:prstGeom>
        </p:spPr>
        <p:txBody>
          <a:bodyPr spcFirstLastPara="1" wrap="square" lIns="91425" tIns="91425" rIns="91425" bIns="91425" anchor="b" anchorCtr="0">
            <a:noAutofit/>
          </a:bodyPr>
          <a:lstStyle/>
          <a:p>
            <a:r>
              <a:rPr lang="vi-VN" sz="2400" b="1" dirty="0">
                <a:solidFill>
                  <a:srgbClr val="00B050"/>
                </a:solidFill>
              </a:rPr>
              <a:t>Cơ sở vật chất, trang thiết bị phục vụ đào tạo</a:t>
            </a:r>
            <a:endParaRPr b="1" dirty="0">
              <a:solidFill>
                <a:srgbClr val="00B050"/>
              </a:solidFill>
            </a:endParaRPr>
          </a:p>
        </p:txBody>
      </p:sp>
      <p:sp>
        <p:nvSpPr>
          <p:cNvPr id="89" name="Google Shape;89;p15"/>
          <p:cNvSpPr txBox="1">
            <a:spLocks noGrp="1"/>
          </p:cNvSpPr>
          <p:nvPr>
            <p:ph type="subTitle" idx="1"/>
          </p:nvPr>
        </p:nvSpPr>
        <p:spPr>
          <a:xfrm>
            <a:off x="990600" y="1733551"/>
            <a:ext cx="6629400" cy="2819400"/>
          </a:xfrm>
          <a:prstGeom prst="rect">
            <a:avLst/>
          </a:prstGeom>
        </p:spPr>
        <p:txBody>
          <a:bodyPr spcFirstLastPara="1" wrap="square" lIns="91425" tIns="91425" rIns="91425" bIns="91425" anchor="t" anchorCtr="0">
            <a:noAutofit/>
          </a:bodyPr>
          <a:lstStyle/>
          <a:p>
            <a:pPr marL="0" lvl="0" indent="0"/>
            <a:r>
              <a:rPr lang="en-US" sz="2800" b="1" dirty="0" smtClean="0">
                <a:solidFill>
                  <a:srgbClr val="00B0F0"/>
                </a:solidFill>
              </a:rPr>
              <a:t>- </a:t>
            </a:r>
            <a:r>
              <a:rPr lang="en-US" sz="2800" b="1" dirty="0" err="1" smtClean="0">
                <a:solidFill>
                  <a:srgbClr val="00B0F0"/>
                </a:solidFill>
              </a:rPr>
              <a:t>Trang</a:t>
            </a:r>
            <a:r>
              <a:rPr lang="en-US" sz="2800" b="1" dirty="0" smtClean="0">
                <a:solidFill>
                  <a:srgbClr val="00B0F0"/>
                </a:solidFill>
              </a:rPr>
              <a:t> </a:t>
            </a:r>
            <a:r>
              <a:rPr lang="en-US" sz="2800" b="1" dirty="0" err="1" smtClean="0">
                <a:solidFill>
                  <a:srgbClr val="00B0F0"/>
                </a:solidFill>
              </a:rPr>
              <a:t>thiết</a:t>
            </a:r>
            <a:r>
              <a:rPr lang="en-US" sz="2800" b="1" dirty="0" smtClean="0">
                <a:solidFill>
                  <a:srgbClr val="00B0F0"/>
                </a:solidFill>
              </a:rPr>
              <a:t> </a:t>
            </a:r>
            <a:r>
              <a:rPr lang="en-US" sz="2800" b="1" dirty="0" err="1" smtClean="0">
                <a:solidFill>
                  <a:srgbClr val="00B0F0"/>
                </a:solidFill>
              </a:rPr>
              <a:t>bị</a:t>
            </a:r>
            <a:r>
              <a:rPr lang="en-US" sz="2800" b="1" dirty="0" smtClean="0">
                <a:solidFill>
                  <a:srgbClr val="00B0F0"/>
                </a:solidFill>
              </a:rPr>
              <a:t> đ</a:t>
            </a:r>
            <a:r>
              <a:rPr lang="vi-VN" sz="2800" b="1" dirty="0">
                <a:solidFill>
                  <a:srgbClr val="00B0F0"/>
                </a:solidFill>
              </a:rPr>
              <a:t>ược </a:t>
            </a:r>
            <a:r>
              <a:rPr lang="vi-VN" sz="2800" b="1" dirty="0">
                <a:solidFill>
                  <a:srgbClr val="00B0F0"/>
                </a:solidFill>
              </a:rPr>
              <a:t>cập </a:t>
            </a:r>
            <a:r>
              <a:rPr lang="vi-VN" sz="2800" b="1" dirty="0">
                <a:solidFill>
                  <a:srgbClr val="00B0F0"/>
                </a:solidFill>
              </a:rPr>
              <a:t>nhật</a:t>
            </a:r>
            <a:r>
              <a:rPr lang="en-US" sz="2800" b="1" dirty="0">
                <a:solidFill>
                  <a:srgbClr val="00B0F0"/>
                </a:solidFill>
              </a:rPr>
              <a:t>;</a:t>
            </a:r>
          </a:p>
          <a:p>
            <a:pPr marL="0" lvl="0" indent="0"/>
            <a:r>
              <a:rPr lang="en-US" sz="2800" b="1" dirty="0">
                <a:solidFill>
                  <a:schemeClr val="accent5">
                    <a:lumMod val="75000"/>
                  </a:schemeClr>
                </a:solidFill>
              </a:rPr>
              <a:t>- T</a:t>
            </a:r>
            <a:r>
              <a:rPr lang="vi-VN" sz="2800" b="1" dirty="0">
                <a:solidFill>
                  <a:schemeClr val="accent5">
                    <a:lumMod val="75000"/>
                  </a:schemeClr>
                </a:solidFill>
              </a:rPr>
              <a:t>ăng </a:t>
            </a:r>
            <a:r>
              <a:rPr lang="vi-VN" sz="2800" b="1" dirty="0">
                <a:solidFill>
                  <a:schemeClr val="accent5">
                    <a:lumMod val="75000"/>
                  </a:schemeClr>
                </a:solidFill>
              </a:rPr>
              <a:t>lên về số </a:t>
            </a:r>
            <a:r>
              <a:rPr lang="vi-VN" sz="2800" b="1" dirty="0">
                <a:solidFill>
                  <a:schemeClr val="accent5">
                    <a:lumMod val="75000"/>
                  </a:schemeClr>
                </a:solidFill>
              </a:rPr>
              <a:t>lượng</a:t>
            </a:r>
            <a:r>
              <a:rPr lang="en-US" sz="2800" b="1" dirty="0">
                <a:solidFill>
                  <a:schemeClr val="accent5">
                    <a:lumMod val="75000"/>
                  </a:schemeClr>
                </a:solidFill>
              </a:rPr>
              <a:t>;</a:t>
            </a:r>
          </a:p>
          <a:p>
            <a:pPr marL="0" lvl="0" indent="0"/>
            <a:r>
              <a:rPr lang="en-US" sz="2800" b="1" dirty="0">
                <a:solidFill>
                  <a:srgbClr val="00B0F0"/>
                </a:solidFill>
              </a:rPr>
              <a:t>- C</a:t>
            </a:r>
            <a:r>
              <a:rPr lang="vi-VN" sz="2800" b="1" dirty="0">
                <a:solidFill>
                  <a:srgbClr val="00B0F0"/>
                </a:solidFill>
              </a:rPr>
              <a:t>hất </a:t>
            </a:r>
            <a:r>
              <a:rPr lang="vi-VN" sz="2800" b="1" dirty="0">
                <a:solidFill>
                  <a:srgbClr val="00B0F0"/>
                </a:solidFill>
              </a:rPr>
              <a:t>lượng </a:t>
            </a:r>
            <a:r>
              <a:rPr lang="vi-VN" sz="2800" b="1" dirty="0">
                <a:solidFill>
                  <a:srgbClr val="00B0F0"/>
                </a:solidFill>
              </a:rPr>
              <a:t>được </a:t>
            </a:r>
            <a:r>
              <a:rPr lang="vi-VN" sz="2800" b="1" dirty="0">
                <a:solidFill>
                  <a:srgbClr val="00B0F0"/>
                </a:solidFill>
              </a:rPr>
              <a:t>cải </a:t>
            </a:r>
            <a:r>
              <a:rPr lang="vi-VN" sz="2800" b="1" dirty="0" smtClean="0">
                <a:solidFill>
                  <a:srgbClr val="00B0F0"/>
                </a:solidFill>
              </a:rPr>
              <a:t>thiện</a:t>
            </a:r>
            <a:r>
              <a:rPr lang="en-US" sz="2800" b="1" dirty="0">
                <a:solidFill>
                  <a:srgbClr val="00B0F0"/>
                </a:solidFill>
              </a:rPr>
              <a:t>;</a:t>
            </a:r>
          </a:p>
          <a:p>
            <a:pPr marL="0" lvl="0" indent="0"/>
            <a:r>
              <a:rPr lang="en-US" sz="2800" b="1" dirty="0">
                <a:solidFill>
                  <a:schemeClr val="accent5">
                    <a:lumMod val="75000"/>
                  </a:schemeClr>
                </a:solidFill>
              </a:rPr>
              <a:t>- </a:t>
            </a:r>
            <a:r>
              <a:rPr lang="vi-VN" sz="2800" b="1" dirty="0">
                <a:solidFill>
                  <a:schemeClr val="accent5">
                    <a:lumMod val="75000"/>
                  </a:schemeClr>
                </a:solidFill>
              </a:rPr>
              <a:t>HSSV </a:t>
            </a:r>
            <a:r>
              <a:rPr lang="en-US" sz="2800" b="1" dirty="0" err="1">
                <a:solidFill>
                  <a:schemeClr val="accent5">
                    <a:lumMod val="75000"/>
                  </a:schemeClr>
                </a:solidFill>
              </a:rPr>
              <a:t>được</a:t>
            </a:r>
            <a:r>
              <a:rPr lang="en-US" sz="2800" b="1" dirty="0">
                <a:solidFill>
                  <a:schemeClr val="accent5">
                    <a:lumMod val="75000"/>
                  </a:schemeClr>
                </a:solidFill>
              </a:rPr>
              <a:t> </a:t>
            </a:r>
            <a:r>
              <a:rPr lang="vi-VN" sz="2800" b="1" dirty="0">
                <a:solidFill>
                  <a:schemeClr val="accent5">
                    <a:lumMod val="75000"/>
                  </a:schemeClr>
                </a:solidFill>
              </a:rPr>
              <a:t>tiếp </a:t>
            </a:r>
            <a:r>
              <a:rPr lang="vi-VN" sz="2800" b="1" dirty="0">
                <a:solidFill>
                  <a:schemeClr val="accent5">
                    <a:lumMod val="75000"/>
                  </a:schemeClr>
                </a:solidFill>
              </a:rPr>
              <a:t>cận với </a:t>
            </a:r>
            <a:r>
              <a:rPr lang="vi-VN" sz="2800" b="1" dirty="0" smtClean="0">
                <a:solidFill>
                  <a:schemeClr val="accent5">
                    <a:lumMod val="75000"/>
                  </a:schemeClr>
                </a:solidFill>
              </a:rPr>
              <a:t>thiết </a:t>
            </a:r>
            <a:r>
              <a:rPr lang="vi-VN" sz="2800" b="1" dirty="0">
                <a:solidFill>
                  <a:schemeClr val="accent5">
                    <a:lumMod val="75000"/>
                  </a:schemeClr>
                </a:solidFill>
              </a:rPr>
              <a:t>bị, dây chuyền sản xuất hiện đại </a:t>
            </a:r>
            <a:r>
              <a:rPr lang="vi-VN" sz="2800" b="1" dirty="0">
                <a:solidFill>
                  <a:schemeClr val="accent5">
                    <a:lumMod val="75000"/>
                  </a:schemeClr>
                </a:solidFill>
              </a:rPr>
              <a:t>thực tế </a:t>
            </a:r>
            <a:r>
              <a:rPr lang="en-US" sz="2800" b="1" dirty="0" err="1" smtClean="0">
                <a:solidFill>
                  <a:schemeClr val="accent5">
                    <a:lumMod val="75000"/>
                  </a:schemeClr>
                </a:solidFill>
              </a:rPr>
              <a:t>của</a:t>
            </a:r>
            <a:r>
              <a:rPr lang="en-US" sz="2800" b="1" dirty="0" smtClean="0">
                <a:solidFill>
                  <a:schemeClr val="accent5">
                    <a:lumMod val="75000"/>
                  </a:schemeClr>
                </a:solidFill>
              </a:rPr>
              <a:t> </a:t>
            </a:r>
            <a:r>
              <a:rPr lang="en-US" sz="2800" b="1" dirty="0">
                <a:solidFill>
                  <a:schemeClr val="accent5">
                    <a:lumMod val="75000"/>
                  </a:schemeClr>
                </a:solidFill>
              </a:rPr>
              <a:t>DN</a:t>
            </a:r>
            <a:r>
              <a:rPr lang="vi-VN" sz="2800" b="1" dirty="0">
                <a:solidFill>
                  <a:schemeClr val="accent5">
                    <a:lumMod val="75000"/>
                  </a:schemeClr>
                </a:solidFill>
              </a:rPr>
              <a:t>.</a:t>
            </a:r>
            <a:endParaRPr lang="en-US" sz="2800" b="1" dirty="0">
              <a:solidFill>
                <a:schemeClr val="accent5">
                  <a:lumMod val="75000"/>
                </a:schemeClr>
              </a:solidFill>
            </a:endParaRPr>
          </a:p>
          <a:p>
            <a:pPr marL="0" lvl="0" indent="0"/>
            <a:endParaRPr sz="2800" b="1" dirty="0"/>
          </a:p>
        </p:txBody>
      </p:sp>
      <p:sp>
        <p:nvSpPr>
          <p:cNvPr id="90" name="Google Shape;90;p15"/>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dirty="0" smtClean="0">
                <a:solidFill>
                  <a:srgbClr val="434343"/>
                </a:solidFill>
                <a:latin typeface="Raleway ExtraBold"/>
                <a:ea typeface="Raleway ExtraBold"/>
                <a:cs typeface="Raleway ExtraBold"/>
                <a:sym typeface="Raleway ExtraBold"/>
              </a:rPr>
              <a:t>4</a:t>
            </a:r>
            <a:endParaRPr sz="9600" dirty="0">
              <a:solidFill>
                <a:srgbClr val="434343"/>
              </a:solidFill>
              <a:latin typeface="Raleway ExtraBold"/>
              <a:ea typeface="Raleway ExtraBold"/>
              <a:cs typeface="Raleway ExtraBold"/>
              <a:sym typeface="Raleway ExtraBold"/>
            </a:endParaRPr>
          </a:p>
        </p:txBody>
      </p:sp>
    </p:spTree>
    <p:extLst>
      <p:ext uri="{BB962C8B-B14F-4D97-AF65-F5344CB8AC3E}">
        <p14:creationId xmlns:p14="http://schemas.microsoft.com/office/powerpoint/2010/main" val="74203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cBhvr additive="base">
                                        <p:cTn id="7" dur="500" fill="hold"/>
                                        <p:tgtEl>
                                          <p:spTgt spid="88"/>
                                        </p:tgtEl>
                                        <p:attrNameLst>
                                          <p:attrName>ppt_x</p:attrName>
                                        </p:attrNameLst>
                                      </p:cBhvr>
                                      <p:tavLst>
                                        <p:tav tm="0">
                                          <p:val>
                                            <p:strVal val="#ppt_x"/>
                                          </p:val>
                                        </p:tav>
                                        <p:tav tm="100000">
                                          <p:val>
                                            <p:strVal val="#ppt_x"/>
                                          </p:val>
                                        </p:tav>
                                      </p:tavLst>
                                    </p:anim>
                                    <p:anim calcmode="lin" valueType="num">
                                      <p:cBhvr additive="base">
                                        <p:cTn id="8"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9">
                                            <p:txEl>
                                              <p:pRg st="0" end="0"/>
                                            </p:txEl>
                                          </p:spTgt>
                                        </p:tgtEl>
                                        <p:attrNameLst>
                                          <p:attrName>style.visibility</p:attrName>
                                        </p:attrNameLst>
                                      </p:cBhvr>
                                      <p:to>
                                        <p:strVal val="visible"/>
                                      </p:to>
                                    </p:set>
                                    <p:anim calcmode="lin" valueType="num">
                                      <p:cBhvr additive="base">
                                        <p:cTn id="13" dur="500" fill="hold"/>
                                        <p:tgtEl>
                                          <p:spTgt spid="8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9">
                                            <p:txEl>
                                              <p:pRg st="1" end="1"/>
                                            </p:txEl>
                                          </p:spTgt>
                                        </p:tgtEl>
                                        <p:attrNameLst>
                                          <p:attrName>style.visibility</p:attrName>
                                        </p:attrNameLst>
                                      </p:cBhvr>
                                      <p:to>
                                        <p:strVal val="visible"/>
                                      </p:to>
                                    </p:set>
                                    <p:anim calcmode="lin" valueType="num">
                                      <p:cBhvr additive="base">
                                        <p:cTn id="19" dur="500" fill="hold"/>
                                        <p:tgtEl>
                                          <p:spTgt spid="8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9">
                                            <p:txEl>
                                              <p:pRg st="2" end="2"/>
                                            </p:txEl>
                                          </p:spTgt>
                                        </p:tgtEl>
                                        <p:attrNameLst>
                                          <p:attrName>style.visibility</p:attrName>
                                        </p:attrNameLst>
                                      </p:cBhvr>
                                      <p:to>
                                        <p:strVal val="visible"/>
                                      </p:to>
                                    </p:set>
                                    <p:anim calcmode="lin" valueType="num">
                                      <p:cBhvr additive="base">
                                        <p:cTn id="25"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9">
                                            <p:txEl>
                                              <p:pRg st="3" end="3"/>
                                            </p:txEl>
                                          </p:spTgt>
                                        </p:tgtEl>
                                        <p:attrNameLst>
                                          <p:attrName>style.visibility</p:attrName>
                                        </p:attrNameLst>
                                      </p:cBhvr>
                                      <p:to>
                                        <p:strVal val="visible"/>
                                      </p:to>
                                    </p:set>
                                    <p:anim calcmode="lin" valueType="num">
                                      <p:cBhvr additive="base">
                                        <p:cTn id="31" dur="500" fill="hold"/>
                                        <p:tgtEl>
                                          <p:spTgt spid="8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381000" y="724968"/>
            <a:ext cx="7848600" cy="762000"/>
          </a:xfrm>
          <a:prstGeom prst="rect">
            <a:avLst/>
          </a:prstGeom>
        </p:spPr>
        <p:txBody>
          <a:bodyPr spcFirstLastPara="1" wrap="square" lIns="91425" tIns="91425" rIns="91425" bIns="91425" anchor="b" anchorCtr="0">
            <a:noAutofit/>
          </a:bodyPr>
          <a:lstStyle/>
          <a:p>
            <a:pPr marL="0" indent="0">
              <a:spcAft>
                <a:spcPts val="600"/>
              </a:spcAft>
            </a:pPr>
            <a:r>
              <a:rPr lang="vi-VN" sz="2800" b="1" dirty="0" smtClean="0">
                <a:solidFill>
                  <a:srgbClr val="00B050"/>
                </a:solidFill>
              </a:rPr>
              <a:t>Tài </a:t>
            </a:r>
            <a:r>
              <a:rPr lang="vi-VN" sz="2800" b="1" dirty="0">
                <a:solidFill>
                  <a:srgbClr val="00B050"/>
                </a:solidFill>
              </a:rPr>
              <a:t>chính, cơ chế chính sách phục vụ đào tạo</a:t>
            </a:r>
            <a:r>
              <a:rPr lang="en-US" sz="2400" b="1" dirty="0">
                <a:solidFill>
                  <a:srgbClr val="00B050"/>
                </a:solidFill>
              </a:rPr>
              <a:t> </a:t>
            </a:r>
            <a:endParaRPr lang="en-US" sz="3200" b="1" dirty="0">
              <a:solidFill>
                <a:srgbClr val="00B050"/>
              </a:solidFill>
            </a:endParaRPr>
          </a:p>
        </p:txBody>
      </p:sp>
      <p:sp>
        <p:nvSpPr>
          <p:cNvPr id="89" name="Google Shape;89;p15"/>
          <p:cNvSpPr txBox="1">
            <a:spLocks noGrp="1"/>
          </p:cNvSpPr>
          <p:nvPr>
            <p:ph type="subTitle" idx="1"/>
          </p:nvPr>
        </p:nvSpPr>
        <p:spPr>
          <a:xfrm>
            <a:off x="685799" y="1733551"/>
            <a:ext cx="8001001" cy="2819400"/>
          </a:xfrm>
          <a:prstGeom prst="rect">
            <a:avLst/>
          </a:prstGeom>
        </p:spPr>
        <p:txBody>
          <a:bodyPr spcFirstLastPara="1" wrap="square" lIns="91425" tIns="91425" rIns="91425" bIns="91425" anchor="t" anchorCtr="0">
            <a:noAutofit/>
          </a:bodyPr>
          <a:lstStyle/>
          <a:p>
            <a:pPr marL="0" lvl="0" indent="0" algn="ctr"/>
            <a:r>
              <a:rPr lang="vi-VN" sz="2800" b="1" dirty="0" smtClean="0">
                <a:solidFill>
                  <a:schemeClr val="tx1"/>
                </a:solidFill>
              </a:rPr>
              <a:t>D</a:t>
            </a:r>
            <a:r>
              <a:rPr lang="en-US" sz="2800" b="1" dirty="0" err="1" smtClean="0">
                <a:solidFill>
                  <a:schemeClr val="tx1"/>
                </a:solidFill>
              </a:rPr>
              <a:t>oanh</a:t>
            </a:r>
            <a:r>
              <a:rPr lang="en-US" sz="2800" b="1" dirty="0" smtClean="0">
                <a:solidFill>
                  <a:schemeClr val="tx1"/>
                </a:solidFill>
              </a:rPr>
              <a:t> </a:t>
            </a:r>
            <a:r>
              <a:rPr lang="en-US" sz="2800" b="1" dirty="0" err="1" smtClean="0">
                <a:solidFill>
                  <a:schemeClr val="tx1"/>
                </a:solidFill>
              </a:rPr>
              <a:t>nghiệp</a:t>
            </a:r>
            <a:r>
              <a:rPr lang="vi-VN" sz="2800" b="1" dirty="0" smtClean="0">
                <a:solidFill>
                  <a:schemeClr val="tx1"/>
                </a:solidFill>
              </a:rPr>
              <a:t> </a:t>
            </a:r>
            <a:r>
              <a:rPr lang="vi-VN" sz="2800" b="1" dirty="0">
                <a:solidFill>
                  <a:schemeClr val="tx1"/>
                </a:solidFill>
              </a:rPr>
              <a:t>sẽ đầu tư và đóng góp một phần tài chính cho đào </a:t>
            </a:r>
            <a:r>
              <a:rPr lang="vi-VN" sz="2800" b="1" dirty="0" smtClean="0">
                <a:solidFill>
                  <a:schemeClr val="tx1"/>
                </a:solidFill>
              </a:rPr>
              <a:t>tạo</a:t>
            </a:r>
            <a:endParaRPr lang="en-US" sz="2800" b="1" dirty="0" smtClean="0">
              <a:solidFill>
                <a:schemeClr val="tx1"/>
              </a:solidFill>
            </a:endParaRPr>
          </a:p>
          <a:p>
            <a:pPr marL="0" indent="0" algn="ctr"/>
            <a:r>
              <a:rPr lang="en-US" sz="2800" b="1" i="1" dirty="0">
                <a:solidFill>
                  <a:schemeClr val="tx1">
                    <a:lumMod val="65000"/>
                    <a:lumOff val="35000"/>
                  </a:schemeClr>
                </a:solidFill>
              </a:rPr>
              <a:t>(</a:t>
            </a:r>
            <a:r>
              <a:rPr lang="en-US" sz="2800" b="1" i="1" dirty="0" err="1">
                <a:solidFill>
                  <a:schemeClr val="tx1">
                    <a:lumMod val="65000"/>
                    <a:lumOff val="35000"/>
                  </a:schemeClr>
                </a:solidFill>
              </a:rPr>
              <a:t>Một</a:t>
            </a:r>
            <a:r>
              <a:rPr lang="en-US" sz="2800" b="1" i="1" dirty="0">
                <a:solidFill>
                  <a:schemeClr val="tx1">
                    <a:lumMod val="65000"/>
                    <a:lumOff val="35000"/>
                  </a:schemeClr>
                </a:solidFill>
              </a:rPr>
              <a:t> </a:t>
            </a:r>
            <a:r>
              <a:rPr lang="en-US" sz="2800" b="1" i="1" dirty="0" err="1">
                <a:solidFill>
                  <a:schemeClr val="tx1">
                    <a:lumMod val="65000"/>
                    <a:lumOff val="35000"/>
                  </a:schemeClr>
                </a:solidFill>
              </a:rPr>
              <a:t>số</a:t>
            </a:r>
            <a:r>
              <a:rPr lang="en-US" sz="2800" b="1" i="1" dirty="0">
                <a:solidFill>
                  <a:schemeClr val="tx1">
                    <a:lumMod val="65000"/>
                    <a:lumOff val="35000"/>
                  </a:schemeClr>
                </a:solidFill>
              </a:rPr>
              <a:t> </a:t>
            </a:r>
            <a:r>
              <a:rPr lang="en-US" sz="2800" b="1" i="1" dirty="0" err="1">
                <a:solidFill>
                  <a:schemeClr val="tx1">
                    <a:lumMod val="65000"/>
                    <a:lumOff val="35000"/>
                  </a:schemeClr>
                </a:solidFill>
              </a:rPr>
              <a:t>nước</a:t>
            </a:r>
            <a:r>
              <a:rPr lang="en-US" sz="2800" b="1" i="1" dirty="0">
                <a:solidFill>
                  <a:schemeClr val="tx1">
                    <a:lumMod val="65000"/>
                    <a:lumOff val="35000"/>
                  </a:schemeClr>
                </a:solidFill>
              </a:rPr>
              <a:t> </a:t>
            </a:r>
            <a:r>
              <a:rPr lang="en-US" sz="2800" b="1" i="1" dirty="0" err="1">
                <a:solidFill>
                  <a:schemeClr val="tx1">
                    <a:lumMod val="65000"/>
                    <a:lumOff val="35000"/>
                  </a:schemeClr>
                </a:solidFill>
              </a:rPr>
              <a:t>đã</a:t>
            </a:r>
            <a:r>
              <a:rPr lang="en-US" sz="2800" b="1" i="1" dirty="0">
                <a:solidFill>
                  <a:schemeClr val="tx1">
                    <a:lumMod val="65000"/>
                    <a:lumOff val="35000"/>
                  </a:schemeClr>
                </a:solidFill>
              </a:rPr>
              <a:t> </a:t>
            </a:r>
            <a:r>
              <a:rPr lang="en-US" sz="2800" b="1" i="1" dirty="0" err="1">
                <a:solidFill>
                  <a:schemeClr val="tx1">
                    <a:lumMod val="65000"/>
                    <a:lumOff val="35000"/>
                  </a:schemeClr>
                </a:solidFill>
              </a:rPr>
              <a:t>thực</a:t>
            </a:r>
            <a:r>
              <a:rPr lang="en-US" sz="2800" b="1" i="1" dirty="0">
                <a:solidFill>
                  <a:schemeClr val="tx1">
                    <a:lumMod val="65000"/>
                    <a:lumOff val="35000"/>
                  </a:schemeClr>
                </a:solidFill>
              </a:rPr>
              <a:t> </a:t>
            </a:r>
            <a:r>
              <a:rPr lang="en-US" sz="2800" b="1" i="1" dirty="0" err="1">
                <a:solidFill>
                  <a:schemeClr val="tx1">
                    <a:lumMod val="65000"/>
                    <a:lumOff val="35000"/>
                  </a:schemeClr>
                </a:solidFill>
              </a:rPr>
              <a:t>hiện</a:t>
            </a:r>
            <a:r>
              <a:rPr lang="en-US" sz="2800" b="1" i="1" dirty="0" smtClean="0">
                <a:solidFill>
                  <a:schemeClr val="tx1">
                    <a:lumMod val="65000"/>
                    <a:lumOff val="35000"/>
                  </a:schemeClr>
                </a:solidFill>
              </a:rPr>
              <a:t>)</a:t>
            </a:r>
          </a:p>
          <a:p>
            <a:pPr marL="0" indent="0" algn="ctr"/>
            <a:r>
              <a:rPr lang="en-US" sz="2800" b="1" dirty="0">
                <a:solidFill>
                  <a:schemeClr val="tx1"/>
                </a:solidFill>
              </a:rPr>
              <a:t>T</a:t>
            </a:r>
            <a:r>
              <a:rPr lang="vi-VN" sz="2800" b="1" dirty="0">
                <a:solidFill>
                  <a:schemeClr val="tx1"/>
                </a:solidFill>
              </a:rPr>
              <a:t>hực hiện chủ trương xã hội hóa giáo dục</a:t>
            </a:r>
            <a:endParaRPr lang="en-US" sz="2800" b="1" i="1" dirty="0">
              <a:solidFill>
                <a:schemeClr val="tx1">
                  <a:lumMod val="65000"/>
                  <a:lumOff val="35000"/>
                </a:schemeClr>
              </a:solidFill>
            </a:endParaRPr>
          </a:p>
          <a:p>
            <a:pPr marL="457200" lvl="1" indent="0"/>
            <a:r>
              <a:rPr lang="en-US" sz="4000" b="1" dirty="0" smtClean="0">
                <a:solidFill>
                  <a:srgbClr val="00B0F0"/>
                </a:solidFill>
              </a:rPr>
              <a:t>	</a:t>
            </a:r>
            <a:r>
              <a:rPr lang="en-US" sz="2800" b="1" dirty="0" smtClean="0">
                <a:solidFill>
                  <a:srgbClr val="00B0F0"/>
                </a:solidFill>
              </a:rPr>
              <a:t>T</a:t>
            </a:r>
            <a:r>
              <a:rPr lang="vi-VN" sz="2800" b="1" dirty="0" smtClean="0">
                <a:solidFill>
                  <a:srgbClr val="00B0F0"/>
                </a:solidFill>
              </a:rPr>
              <a:t>ăng </a:t>
            </a:r>
            <a:r>
              <a:rPr lang="vi-VN" sz="2800" b="1" dirty="0">
                <a:solidFill>
                  <a:srgbClr val="00B0F0"/>
                </a:solidFill>
              </a:rPr>
              <a:t>nguồn tài lực cho đào tạo nghề</a:t>
            </a:r>
            <a:endParaRPr lang="en-US" sz="4000" b="1" dirty="0" smtClean="0">
              <a:solidFill>
                <a:srgbClr val="00B0F0"/>
              </a:solidFill>
            </a:endParaRPr>
          </a:p>
          <a:p>
            <a:pPr marL="0" lvl="0" indent="0" algn="ctr"/>
            <a:endParaRPr lang="en-US" b="1" i="1" dirty="0" smtClean="0">
              <a:solidFill>
                <a:schemeClr val="tx1">
                  <a:lumMod val="65000"/>
                  <a:lumOff val="35000"/>
                </a:schemeClr>
              </a:solidFill>
            </a:endParaRPr>
          </a:p>
          <a:p>
            <a:pPr marL="0" lvl="0" indent="0" algn="ctr"/>
            <a:endParaRPr lang="en-US" sz="2800" b="1" dirty="0">
              <a:solidFill>
                <a:schemeClr val="tx1"/>
              </a:solidFill>
            </a:endParaRPr>
          </a:p>
          <a:p>
            <a:pPr marL="0" lvl="0" indent="0"/>
            <a:endParaRPr sz="2800" b="1" dirty="0"/>
          </a:p>
        </p:txBody>
      </p:sp>
      <p:sp>
        <p:nvSpPr>
          <p:cNvPr id="90" name="Google Shape;90;p15"/>
          <p:cNvSpPr txBox="1"/>
          <p:nvPr/>
        </p:nvSpPr>
        <p:spPr>
          <a:xfrm>
            <a:off x="8039925" y="0"/>
            <a:ext cx="875475" cy="127635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8800" dirty="0" smtClean="0">
                <a:solidFill>
                  <a:srgbClr val="434343"/>
                </a:solidFill>
                <a:latin typeface="Raleway ExtraBold"/>
                <a:ea typeface="Raleway ExtraBold"/>
                <a:cs typeface="Raleway ExtraBold"/>
                <a:sym typeface="Raleway ExtraBold"/>
              </a:rPr>
              <a:t>5</a:t>
            </a:r>
            <a:endParaRPr sz="9600" dirty="0">
              <a:solidFill>
                <a:srgbClr val="434343"/>
              </a:solidFill>
              <a:latin typeface="Raleway ExtraBold"/>
              <a:ea typeface="Raleway ExtraBold"/>
              <a:cs typeface="Raleway ExtraBold"/>
              <a:sym typeface="Raleway ExtraBold"/>
            </a:endParaRPr>
          </a:p>
        </p:txBody>
      </p:sp>
      <p:sp>
        <p:nvSpPr>
          <p:cNvPr id="3" name="Right Arrow 2"/>
          <p:cNvSpPr/>
          <p:nvPr/>
        </p:nvSpPr>
        <p:spPr>
          <a:xfrm>
            <a:off x="914400" y="3790950"/>
            <a:ext cx="533400" cy="228600"/>
          </a:xfrm>
          <a:prstGeom prst="rightArrow">
            <a:avLst/>
          </a:prstGeom>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43004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500"/>
                                        <p:tgtEl>
                                          <p:spTgt spid="8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89">
                                            <p:txEl>
                                              <p:pRg st="0" end="0"/>
                                            </p:txEl>
                                          </p:spTgt>
                                        </p:tgtEl>
                                        <p:attrNameLst>
                                          <p:attrName>style.visibility</p:attrName>
                                        </p:attrNameLst>
                                      </p:cBhvr>
                                      <p:to>
                                        <p:strVal val="visible"/>
                                      </p:to>
                                    </p:set>
                                    <p:anim calcmode="lin" valueType="num">
                                      <p:cBhvr additive="base">
                                        <p:cTn id="16" dur="500" fill="hold"/>
                                        <p:tgtEl>
                                          <p:spTgt spid="89">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9">
                                            <p:txEl>
                                              <p:pRg st="0" end="0"/>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89">
                                            <p:txEl>
                                              <p:pRg st="1" end="1"/>
                                            </p:txEl>
                                          </p:spTgt>
                                        </p:tgtEl>
                                        <p:attrNameLst>
                                          <p:attrName>style.visibility</p:attrName>
                                        </p:attrNameLst>
                                      </p:cBhvr>
                                      <p:to>
                                        <p:strVal val="visible"/>
                                      </p:to>
                                    </p:set>
                                    <p:anim calcmode="lin" valueType="num">
                                      <p:cBhvr additive="base">
                                        <p:cTn id="20" dur="500" fill="hold"/>
                                        <p:tgtEl>
                                          <p:spTgt spid="89">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8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89">
                                            <p:txEl>
                                              <p:pRg st="2" end="2"/>
                                            </p:txEl>
                                          </p:spTgt>
                                        </p:tgtEl>
                                        <p:attrNameLst>
                                          <p:attrName>style.visibility</p:attrName>
                                        </p:attrNameLst>
                                      </p:cBhvr>
                                      <p:to>
                                        <p:strVal val="visible"/>
                                      </p:to>
                                    </p:set>
                                    <p:anim calcmode="lin" valueType="num">
                                      <p:cBhvr additive="base">
                                        <p:cTn id="26"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heel(1)">
                                      <p:cBhvr>
                                        <p:cTn id="32" dur="20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89">
                                            <p:txEl>
                                              <p:pRg st="3" end="3"/>
                                            </p:txEl>
                                          </p:spTgt>
                                        </p:tgtEl>
                                        <p:attrNameLst>
                                          <p:attrName>style.visibility</p:attrName>
                                        </p:attrNameLst>
                                      </p:cBhvr>
                                      <p:to>
                                        <p:strVal val="visible"/>
                                      </p:to>
                                    </p:set>
                                    <p:animEffect transition="in" filter="barn(inVertical)">
                                      <p:cBhvr>
                                        <p:cTn id="37" dur="500"/>
                                        <p:tgtEl>
                                          <p:spTgt spid="8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90" grpId="0"/>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381000" y="724968"/>
            <a:ext cx="7848600" cy="762000"/>
          </a:xfrm>
          <a:prstGeom prst="rect">
            <a:avLst/>
          </a:prstGeom>
        </p:spPr>
        <p:txBody>
          <a:bodyPr spcFirstLastPara="1" wrap="square" lIns="91425" tIns="91425" rIns="91425" bIns="91425" anchor="b" anchorCtr="0">
            <a:noAutofit/>
          </a:bodyPr>
          <a:lstStyle/>
          <a:p>
            <a:pPr marL="0" indent="0">
              <a:spcAft>
                <a:spcPts val="600"/>
              </a:spcAft>
            </a:pPr>
            <a:r>
              <a:rPr lang="vi-VN" sz="2800" b="1" i="1" dirty="0">
                <a:solidFill>
                  <a:srgbClr val="00B050"/>
                </a:solidFill>
              </a:rPr>
              <a:t>Đánh giá - công nhận tốt nghiệp</a:t>
            </a:r>
            <a:endParaRPr lang="en-US" sz="3200" b="1" dirty="0">
              <a:solidFill>
                <a:srgbClr val="00B050"/>
              </a:solidFill>
            </a:endParaRPr>
          </a:p>
        </p:txBody>
      </p:sp>
      <p:sp>
        <p:nvSpPr>
          <p:cNvPr id="89" name="Google Shape;89;p15"/>
          <p:cNvSpPr txBox="1">
            <a:spLocks noGrp="1"/>
          </p:cNvSpPr>
          <p:nvPr>
            <p:ph type="subTitle" idx="1"/>
          </p:nvPr>
        </p:nvSpPr>
        <p:spPr>
          <a:xfrm>
            <a:off x="685799" y="1504950"/>
            <a:ext cx="8001001" cy="3200400"/>
          </a:xfrm>
          <a:prstGeom prst="rect">
            <a:avLst/>
          </a:prstGeom>
        </p:spPr>
        <p:txBody>
          <a:bodyPr spcFirstLastPara="1" wrap="square" lIns="91425" tIns="91425" rIns="91425" bIns="91425" anchor="t" anchorCtr="0">
            <a:noAutofit/>
          </a:bodyPr>
          <a:lstStyle/>
          <a:p>
            <a:pPr marL="0" lvl="0" indent="0"/>
            <a:r>
              <a:rPr lang="en-US" sz="2400" b="1" dirty="0" smtClean="0">
                <a:solidFill>
                  <a:schemeClr val="tx1">
                    <a:lumMod val="85000"/>
                    <a:lumOff val="15000"/>
                  </a:schemeClr>
                </a:solidFill>
              </a:rPr>
              <a:t>- M</a:t>
            </a:r>
            <a:r>
              <a:rPr lang="vi-VN" sz="2400" b="1" dirty="0" smtClean="0">
                <a:solidFill>
                  <a:schemeClr val="tx1">
                    <a:lumMod val="85000"/>
                    <a:lumOff val="15000"/>
                  </a:schemeClr>
                </a:solidFill>
              </a:rPr>
              <a:t>ục </a:t>
            </a:r>
            <a:r>
              <a:rPr lang="vi-VN" sz="2400" b="1" dirty="0">
                <a:solidFill>
                  <a:schemeClr val="tx1">
                    <a:lumMod val="85000"/>
                    <a:lumOff val="15000"/>
                  </a:schemeClr>
                </a:solidFill>
              </a:rPr>
              <a:t>tiêu đánh giá sẽ sát hơn với yêu cầu của nền sản xuất hiện đại; </a:t>
            </a:r>
            <a:endParaRPr lang="en-US" sz="2400" b="1" dirty="0">
              <a:solidFill>
                <a:schemeClr val="tx1">
                  <a:lumMod val="85000"/>
                  <a:lumOff val="15000"/>
                </a:schemeClr>
              </a:solidFill>
            </a:endParaRPr>
          </a:p>
          <a:p>
            <a:pPr marL="0" lvl="0" indent="0"/>
            <a:r>
              <a:rPr lang="en-US" sz="2400" b="1" dirty="0" smtClean="0">
                <a:solidFill>
                  <a:schemeClr val="tx1">
                    <a:lumMod val="85000"/>
                    <a:lumOff val="15000"/>
                  </a:schemeClr>
                </a:solidFill>
              </a:rPr>
              <a:t>- C</a:t>
            </a:r>
            <a:r>
              <a:rPr lang="vi-VN" sz="2400" b="1" dirty="0" smtClean="0">
                <a:solidFill>
                  <a:schemeClr val="tx1">
                    <a:lumMod val="85000"/>
                    <a:lumOff val="15000"/>
                  </a:schemeClr>
                </a:solidFill>
              </a:rPr>
              <a:t>huẩn </a:t>
            </a:r>
            <a:r>
              <a:rPr lang="vi-VN" sz="2400" b="1" dirty="0">
                <a:solidFill>
                  <a:schemeClr val="tx1">
                    <a:lumMod val="85000"/>
                    <a:lumOff val="15000"/>
                  </a:schemeClr>
                </a:solidFill>
              </a:rPr>
              <a:t>đánh giá </a:t>
            </a:r>
            <a:r>
              <a:rPr lang="vi-VN" sz="2400" b="1" dirty="0" smtClean="0">
                <a:solidFill>
                  <a:schemeClr val="tx1">
                    <a:lumMod val="85000"/>
                    <a:lumOff val="15000"/>
                  </a:schemeClr>
                </a:solidFill>
              </a:rPr>
              <a:t>được </a:t>
            </a:r>
            <a:r>
              <a:rPr lang="vi-VN" sz="2400" b="1" dirty="0">
                <a:solidFill>
                  <a:schemeClr val="tx1">
                    <a:lumMod val="85000"/>
                    <a:lumOff val="15000"/>
                  </a:schemeClr>
                </a:solidFill>
              </a:rPr>
              <a:t>cải tiến sát hơn với yêu cầu của DN; </a:t>
            </a:r>
            <a:endParaRPr lang="en-US" sz="2400" b="1" dirty="0">
              <a:solidFill>
                <a:schemeClr val="tx1">
                  <a:lumMod val="85000"/>
                  <a:lumOff val="15000"/>
                </a:schemeClr>
              </a:solidFill>
            </a:endParaRPr>
          </a:p>
          <a:p>
            <a:pPr marL="0" lvl="0" indent="0"/>
            <a:r>
              <a:rPr lang="en-US" sz="2400" b="1" dirty="0" smtClean="0">
                <a:solidFill>
                  <a:schemeClr val="tx1">
                    <a:lumMod val="85000"/>
                    <a:lumOff val="15000"/>
                  </a:schemeClr>
                </a:solidFill>
              </a:rPr>
              <a:t>- C</a:t>
            </a:r>
            <a:r>
              <a:rPr lang="vi-VN" sz="2400" b="1" dirty="0" smtClean="0">
                <a:solidFill>
                  <a:schemeClr val="tx1">
                    <a:lumMod val="85000"/>
                    <a:lumOff val="15000"/>
                  </a:schemeClr>
                </a:solidFill>
              </a:rPr>
              <a:t>ân </a:t>
            </a:r>
            <a:r>
              <a:rPr lang="vi-VN" sz="2400" b="1" dirty="0">
                <a:solidFill>
                  <a:schemeClr val="tx1">
                    <a:lumMod val="85000"/>
                    <a:lumOff val="15000"/>
                  </a:schemeClr>
                </a:solidFill>
              </a:rPr>
              <a:t>bằng giữa đánh giá trong và đánh giá ngoài</a:t>
            </a:r>
            <a:r>
              <a:rPr lang="vi-VN" sz="2400" b="1" dirty="0" smtClean="0">
                <a:solidFill>
                  <a:schemeClr val="tx1">
                    <a:lumMod val="85000"/>
                    <a:lumOff val="15000"/>
                  </a:schemeClr>
                </a:solidFill>
              </a:rPr>
              <a:t>;</a:t>
            </a:r>
            <a:endParaRPr lang="en-US" sz="2400" b="1" dirty="0" smtClean="0">
              <a:solidFill>
                <a:schemeClr val="tx1">
                  <a:lumMod val="85000"/>
                  <a:lumOff val="15000"/>
                </a:schemeClr>
              </a:solidFill>
            </a:endParaRPr>
          </a:p>
          <a:p>
            <a:pPr marL="0" lvl="0" indent="0"/>
            <a:r>
              <a:rPr lang="en-US" sz="2400" b="1" dirty="0" smtClean="0">
                <a:solidFill>
                  <a:schemeClr val="tx1">
                    <a:lumMod val="85000"/>
                    <a:lumOff val="15000"/>
                  </a:schemeClr>
                </a:solidFill>
              </a:rPr>
              <a:t>- </a:t>
            </a:r>
            <a:r>
              <a:rPr lang="vi-VN" sz="2400" b="1" dirty="0" smtClean="0">
                <a:solidFill>
                  <a:schemeClr val="tx1">
                    <a:lumMod val="85000"/>
                    <a:lumOff val="15000"/>
                  </a:schemeClr>
                </a:solidFill>
              </a:rPr>
              <a:t>việc </a:t>
            </a:r>
            <a:r>
              <a:rPr lang="vi-VN" sz="2400" b="1" dirty="0">
                <a:solidFill>
                  <a:schemeClr val="tx1">
                    <a:lumMod val="85000"/>
                    <a:lumOff val="15000"/>
                  </a:schemeClr>
                </a:solidFill>
              </a:rPr>
              <a:t>đánh giá sẽ khách quan hơn; </a:t>
            </a:r>
            <a:endParaRPr lang="en-US" sz="2000" b="1" dirty="0" smtClean="0">
              <a:solidFill>
                <a:schemeClr val="tx1">
                  <a:lumMod val="85000"/>
                  <a:lumOff val="15000"/>
                </a:schemeClr>
              </a:solidFill>
            </a:endParaRPr>
          </a:p>
          <a:p>
            <a:pPr marL="0" lvl="0" indent="0"/>
            <a:r>
              <a:rPr lang="en-US" sz="2800" b="1" dirty="0" smtClean="0">
                <a:solidFill>
                  <a:srgbClr val="FF0000"/>
                </a:solidFill>
              </a:rPr>
              <a:t>- K</a:t>
            </a:r>
            <a:r>
              <a:rPr lang="vi-VN" sz="2800" b="1" dirty="0" smtClean="0">
                <a:solidFill>
                  <a:srgbClr val="FF0000"/>
                </a:solidFill>
              </a:rPr>
              <a:t>ết </a:t>
            </a:r>
            <a:r>
              <a:rPr lang="vi-VN" sz="2800" b="1" dirty="0">
                <a:solidFill>
                  <a:srgbClr val="FF0000"/>
                </a:solidFill>
              </a:rPr>
              <a:t>quả đánh giá và công nhận tốt nghiệp được các </a:t>
            </a:r>
            <a:r>
              <a:rPr lang="vi-VN" sz="2800" b="1" dirty="0" smtClean="0">
                <a:solidFill>
                  <a:srgbClr val="FF0000"/>
                </a:solidFill>
              </a:rPr>
              <a:t>D</a:t>
            </a:r>
            <a:r>
              <a:rPr lang="en-US" sz="2800" b="1" dirty="0" err="1" smtClean="0">
                <a:solidFill>
                  <a:srgbClr val="FF0000"/>
                </a:solidFill>
              </a:rPr>
              <a:t>oanh</a:t>
            </a:r>
            <a:r>
              <a:rPr lang="en-US" sz="2800" b="1" dirty="0" smtClean="0">
                <a:solidFill>
                  <a:srgbClr val="FF0000"/>
                </a:solidFill>
              </a:rPr>
              <a:t> </a:t>
            </a:r>
            <a:r>
              <a:rPr lang="en-US" sz="2800" b="1" dirty="0" err="1" smtClean="0">
                <a:solidFill>
                  <a:srgbClr val="FF0000"/>
                </a:solidFill>
              </a:rPr>
              <a:t>nghiệp</a:t>
            </a:r>
            <a:r>
              <a:rPr lang="vi-VN" sz="2800" b="1" dirty="0" smtClean="0">
                <a:solidFill>
                  <a:srgbClr val="FF0000"/>
                </a:solidFill>
              </a:rPr>
              <a:t> </a:t>
            </a:r>
            <a:r>
              <a:rPr lang="vi-VN" sz="2800" b="1" dirty="0">
                <a:solidFill>
                  <a:srgbClr val="FF0000"/>
                </a:solidFill>
              </a:rPr>
              <a:t>công nhận.</a:t>
            </a:r>
            <a:endParaRPr lang="en-US" b="1" i="1" dirty="0" smtClean="0">
              <a:solidFill>
                <a:srgbClr val="FF0000"/>
              </a:solidFill>
            </a:endParaRPr>
          </a:p>
          <a:p>
            <a:pPr marL="0" lvl="0" indent="0" algn="ctr"/>
            <a:endParaRPr lang="en-US" sz="2800" b="1" dirty="0">
              <a:solidFill>
                <a:schemeClr val="tx1"/>
              </a:solidFill>
            </a:endParaRPr>
          </a:p>
          <a:p>
            <a:pPr marL="0" lvl="0" indent="0"/>
            <a:endParaRPr sz="2800" b="1" dirty="0"/>
          </a:p>
        </p:txBody>
      </p:sp>
      <p:sp>
        <p:nvSpPr>
          <p:cNvPr id="90" name="Google Shape;90;p15"/>
          <p:cNvSpPr txBox="1"/>
          <p:nvPr/>
        </p:nvSpPr>
        <p:spPr>
          <a:xfrm>
            <a:off x="8039925" y="0"/>
            <a:ext cx="875475" cy="127635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dirty="0" smtClean="0">
                <a:solidFill>
                  <a:srgbClr val="434343"/>
                </a:solidFill>
                <a:latin typeface="Raleway ExtraBold"/>
                <a:ea typeface="Raleway ExtraBold"/>
                <a:cs typeface="Raleway ExtraBold"/>
                <a:sym typeface="Raleway ExtraBold"/>
              </a:rPr>
              <a:t>6</a:t>
            </a:r>
            <a:endParaRPr sz="9600" dirty="0">
              <a:solidFill>
                <a:srgbClr val="434343"/>
              </a:solidFill>
              <a:latin typeface="Raleway ExtraBold"/>
              <a:ea typeface="Raleway ExtraBold"/>
              <a:cs typeface="Raleway ExtraBold"/>
              <a:sym typeface="Raleway ExtraBold"/>
            </a:endParaRPr>
          </a:p>
        </p:txBody>
      </p:sp>
    </p:spTree>
    <p:extLst>
      <p:ext uri="{BB962C8B-B14F-4D97-AF65-F5344CB8AC3E}">
        <p14:creationId xmlns:p14="http://schemas.microsoft.com/office/powerpoint/2010/main" val="252568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500"/>
                                        <p:tgtEl>
                                          <p:spTgt spid="8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89">
                                            <p:txEl>
                                              <p:pRg st="0" end="0"/>
                                            </p:txEl>
                                          </p:spTgt>
                                        </p:tgtEl>
                                        <p:attrNameLst>
                                          <p:attrName>style.visibility</p:attrName>
                                        </p:attrNameLst>
                                      </p:cBhvr>
                                      <p:to>
                                        <p:strVal val="visible"/>
                                      </p:to>
                                    </p:set>
                                    <p:anim calcmode="lin" valueType="num">
                                      <p:cBhvr additive="base">
                                        <p:cTn id="16" dur="500" fill="hold"/>
                                        <p:tgtEl>
                                          <p:spTgt spid="89">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9">
                                            <p:txEl>
                                              <p:pRg st="1" end="1"/>
                                            </p:txEl>
                                          </p:spTgt>
                                        </p:tgtEl>
                                        <p:attrNameLst>
                                          <p:attrName>style.visibility</p:attrName>
                                        </p:attrNameLst>
                                      </p:cBhvr>
                                      <p:to>
                                        <p:strVal val="visible"/>
                                      </p:to>
                                    </p:set>
                                    <p:anim calcmode="lin" valueType="num">
                                      <p:cBhvr additive="base">
                                        <p:cTn id="22" dur="500" fill="hold"/>
                                        <p:tgtEl>
                                          <p:spTgt spid="89">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8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9">
                                            <p:txEl>
                                              <p:pRg st="2" end="2"/>
                                            </p:txEl>
                                          </p:spTgt>
                                        </p:tgtEl>
                                        <p:attrNameLst>
                                          <p:attrName>style.visibility</p:attrName>
                                        </p:attrNameLst>
                                      </p:cBhvr>
                                      <p:to>
                                        <p:strVal val="visible"/>
                                      </p:to>
                                    </p:set>
                                    <p:anim calcmode="lin" valueType="num">
                                      <p:cBhvr additive="base">
                                        <p:cTn id="28"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9">
                                            <p:txEl>
                                              <p:pRg st="3" end="3"/>
                                            </p:txEl>
                                          </p:spTgt>
                                        </p:tgtEl>
                                        <p:attrNameLst>
                                          <p:attrName>style.visibility</p:attrName>
                                        </p:attrNameLst>
                                      </p:cBhvr>
                                      <p:to>
                                        <p:strVal val="visible"/>
                                      </p:to>
                                    </p:set>
                                    <p:anim calcmode="lin" valueType="num">
                                      <p:cBhvr additive="base">
                                        <p:cTn id="34" dur="500" fill="hold"/>
                                        <p:tgtEl>
                                          <p:spTgt spid="89">
                                            <p:txEl>
                                              <p:pRg st="3" end="3"/>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8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89">
                                            <p:txEl>
                                              <p:pRg st="4" end="4"/>
                                            </p:txEl>
                                          </p:spTgt>
                                        </p:tgtEl>
                                        <p:attrNameLst>
                                          <p:attrName>style.visibility</p:attrName>
                                        </p:attrNameLst>
                                      </p:cBhvr>
                                      <p:to>
                                        <p:strVal val="visible"/>
                                      </p:to>
                                    </p:set>
                                    <p:anim calcmode="lin" valueType="num">
                                      <p:cBhvr additive="base">
                                        <p:cTn id="40" dur="500" fill="hold"/>
                                        <p:tgtEl>
                                          <p:spTgt spid="89">
                                            <p:txEl>
                                              <p:pRg st="4" end="4"/>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8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381000" y="724968"/>
            <a:ext cx="7848600" cy="762000"/>
          </a:xfrm>
          <a:prstGeom prst="rect">
            <a:avLst/>
          </a:prstGeom>
        </p:spPr>
        <p:txBody>
          <a:bodyPr spcFirstLastPara="1" wrap="square" lIns="91425" tIns="91425" rIns="91425" bIns="91425" anchor="b" anchorCtr="0">
            <a:noAutofit/>
          </a:bodyPr>
          <a:lstStyle/>
          <a:p>
            <a:pPr marL="0" indent="0">
              <a:spcAft>
                <a:spcPts val="600"/>
              </a:spcAft>
            </a:pPr>
            <a:r>
              <a:rPr lang="vi-VN" sz="2800" b="1" i="1" dirty="0">
                <a:solidFill>
                  <a:srgbClr val="00B050"/>
                </a:solidFill>
              </a:rPr>
              <a:t>Tuyển sinh và giới thiệu, bố trí việc làm</a:t>
            </a:r>
            <a:endParaRPr lang="en-US" sz="3200" b="1" dirty="0">
              <a:solidFill>
                <a:srgbClr val="00B050"/>
              </a:solidFill>
            </a:endParaRPr>
          </a:p>
        </p:txBody>
      </p:sp>
      <p:sp>
        <p:nvSpPr>
          <p:cNvPr id="89" name="Google Shape;89;p15"/>
          <p:cNvSpPr txBox="1">
            <a:spLocks noGrp="1"/>
          </p:cNvSpPr>
          <p:nvPr>
            <p:ph type="subTitle" idx="1"/>
          </p:nvPr>
        </p:nvSpPr>
        <p:spPr>
          <a:xfrm>
            <a:off x="609599" y="1504950"/>
            <a:ext cx="7772401" cy="618014"/>
          </a:xfrm>
          <a:prstGeom prst="rect">
            <a:avLst/>
          </a:prstGeom>
        </p:spPr>
        <p:txBody>
          <a:bodyPr spcFirstLastPara="1" wrap="square" lIns="91425" tIns="91425" rIns="91425" bIns="91425" anchor="t" anchorCtr="0">
            <a:noAutofit/>
          </a:bodyPr>
          <a:lstStyle/>
          <a:p>
            <a:pPr marL="0" lvl="0" indent="0" algn="ctr"/>
            <a:endParaRPr lang="en-US" sz="2800" b="1" dirty="0" smtClean="0">
              <a:solidFill>
                <a:schemeClr val="tx1"/>
              </a:solidFill>
            </a:endParaRPr>
          </a:p>
          <a:p>
            <a:pPr marL="0" lvl="0" indent="0"/>
            <a:endParaRPr sz="2800" b="1" dirty="0"/>
          </a:p>
        </p:txBody>
      </p:sp>
      <p:sp>
        <p:nvSpPr>
          <p:cNvPr id="90" name="Google Shape;90;p15"/>
          <p:cNvSpPr txBox="1"/>
          <p:nvPr/>
        </p:nvSpPr>
        <p:spPr>
          <a:xfrm>
            <a:off x="8039925" y="0"/>
            <a:ext cx="875475" cy="127635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8800" dirty="0" smtClean="0">
                <a:solidFill>
                  <a:srgbClr val="434343"/>
                </a:solidFill>
                <a:latin typeface="Raleway ExtraBold"/>
                <a:ea typeface="Raleway ExtraBold"/>
                <a:cs typeface="Raleway ExtraBold"/>
                <a:sym typeface="Raleway ExtraBold"/>
              </a:rPr>
              <a:t>7</a:t>
            </a:r>
            <a:endParaRPr sz="9600" dirty="0">
              <a:solidFill>
                <a:srgbClr val="434343"/>
              </a:solidFill>
              <a:latin typeface="Raleway ExtraBold"/>
              <a:ea typeface="Raleway ExtraBold"/>
              <a:cs typeface="Raleway ExtraBold"/>
              <a:sym typeface="Raleway ExtraBold"/>
            </a:endParaRPr>
          </a:p>
        </p:txBody>
      </p:sp>
      <p:sp>
        <p:nvSpPr>
          <p:cNvPr id="7" name="Text Box 3"/>
          <p:cNvSpPr txBox="1">
            <a:spLocks noChangeArrowheads="1"/>
          </p:cNvSpPr>
          <p:nvPr/>
        </p:nvSpPr>
        <p:spPr bwMode="auto">
          <a:xfrm>
            <a:off x="3692842" y="1885950"/>
            <a:ext cx="1336358" cy="474028"/>
          </a:xfrm>
          <a:prstGeom prst="rect">
            <a:avLst/>
          </a:prstGeom>
          <a:solidFill>
            <a:srgbClr val="FFFFFF"/>
          </a:solidFill>
          <a:ln w="2857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spcBef>
                <a:spcPts val="0"/>
              </a:spcBef>
              <a:spcAft>
                <a:spcPts val="0"/>
              </a:spcAft>
              <a:tabLst>
                <a:tab pos="2971800" algn="ctr"/>
                <a:tab pos="5943600" algn="r"/>
              </a:tabLst>
            </a:pPr>
            <a:r>
              <a:rPr lang="en-US" sz="2400" b="1" dirty="0">
                <a:effectLst/>
                <a:latin typeface="Times New Roman"/>
                <a:ea typeface="Calibri"/>
                <a:cs typeface="Times New Roman"/>
              </a:rPr>
              <a:t>DNSX</a:t>
            </a:r>
            <a:endParaRPr lang="en-US" sz="3200" b="1" dirty="0">
              <a:effectLst/>
              <a:latin typeface="Calibri"/>
              <a:ea typeface="Calibri"/>
              <a:cs typeface="Times New Roman"/>
            </a:endParaRPr>
          </a:p>
        </p:txBody>
      </p:sp>
      <p:cxnSp>
        <p:nvCxnSpPr>
          <p:cNvPr id="8" name="Line 4"/>
          <p:cNvCxnSpPr/>
          <p:nvPr/>
        </p:nvCxnSpPr>
        <p:spPr bwMode="auto">
          <a:xfrm>
            <a:off x="5029200" y="2198688"/>
            <a:ext cx="914400" cy="0"/>
          </a:xfrm>
          <a:prstGeom prst="line">
            <a:avLst/>
          </a:prstGeom>
          <a:noFill/>
          <a:ln w="28575">
            <a:solidFill>
              <a:srgbClr val="00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 name="Line 5"/>
          <p:cNvCxnSpPr/>
          <p:nvPr/>
        </p:nvCxnSpPr>
        <p:spPr bwMode="auto">
          <a:xfrm>
            <a:off x="5943600" y="2192973"/>
            <a:ext cx="0" cy="853440"/>
          </a:xfrm>
          <a:prstGeom prst="line">
            <a:avLst/>
          </a:prstGeom>
          <a:noFill/>
          <a:ln w="28575">
            <a:solidFill>
              <a:srgbClr val="00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0" name="Line 6"/>
          <p:cNvCxnSpPr/>
          <p:nvPr/>
        </p:nvCxnSpPr>
        <p:spPr bwMode="auto">
          <a:xfrm rot="5417281">
            <a:off x="3266757" y="1778318"/>
            <a:ext cx="5080" cy="821690"/>
          </a:xfrm>
          <a:prstGeom prst="line">
            <a:avLst/>
          </a:prstGeom>
          <a:noFill/>
          <a:ln w="2857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 name="Line 7"/>
          <p:cNvCxnSpPr/>
          <p:nvPr/>
        </p:nvCxnSpPr>
        <p:spPr bwMode="auto">
          <a:xfrm rot="10803473">
            <a:off x="2863532" y="2192338"/>
            <a:ext cx="0" cy="853440"/>
          </a:xfrm>
          <a:prstGeom prst="line">
            <a:avLst/>
          </a:prstGeom>
          <a:noFill/>
          <a:ln w="28575">
            <a:solidFill>
              <a:srgbClr val="00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2" name="Rectangle 11"/>
          <p:cNvSpPr>
            <a:spLocks noChangeArrowheads="1"/>
          </p:cNvSpPr>
          <p:nvPr/>
        </p:nvSpPr>
        <p:spPr bwMode="auto">
          <a:xfrm>
            <a:off x="6833870" y="2801938"/>
            <a:ext cx="1395730" cy="544829"/>
          </a:xfrm>
          <a:prstGeom prst="rect">
            <a:avLst/>
          </a:prstGeom>
          <a:solidFill>
            <a:srgbClr val="FFFFFF"/>
          </a:solidFill>
          <a:ln w="28575">
            <a:solidFill>
              <a:srgbClr val="000000"/>
            </a:solidFill>
            <a:prstDash val="sysDot"/>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spcBef>
                <a:spcPts val="0"/>
              </a:spcBef>
            </a:pPr>
            <a:r>
              <a:rPr lang="en-US" sz="1600" b="1" dirty="0" err="1">
                <a:effectLst/>
                <a:latin typeface="Times New Roman"/>
                <a:ea typeface="Calibri"/>
                <a:cs typeface="Times New Roman"/>
              </a:rPr>
              <a:t>Thị</a:t>
            </a:r>
            <a:r>
              <a:rPr lang="en-US" sz="1600" b="1" dirty="0">
                <a:effectLst/>
                <a:latin typeface="Times New Roman"/>
                <a:ea typeface="Calibri"/>
                <a:cs typeface="Times New Roman"/>
              </a:rPr>
              <a:t> </a:t>
            </a:r>
            <a:r>
              <a:rPr lang="en-US" sz="1600" b="1" dirty="0" err="1">
                <a:effectLst/>
                <a:latin typeface="Times New Roman"/>
                <a:ea typeface="Calibri"/>
                <a:cs typeface="Times New Roman"/>
              </a:rPr>
              <a:t>trường</a:t>
            </a:r>
            <a:r>
              <a:rPr lang="en-US" sz="1600" b="1" dirty="0">
                <a:effectLst/>
                <a:latin typeface="Times New Roman"/>
                <a:ea typeface="Calibri"/>
                <a:cs typeface="Times New Roman"/>
              </a:rPr>
              <a:t> LĐKT</a:t>
            </a:r>
            <a:endParaRPr lang="en-US" sz="1600" b="1" dirty="0">
              <a:effectLst/>
              <a:latin typeface="Calibri"/>
              <a:ea typeface="Calibri"/>
              <a:cs typeface="Times New Roman"/>
            </a:endParaRPr>
          </a:p>
        </p:txBody>
      </p:sp>
      <p:cxnSp>
        <p:nvCxnSpPr>
          <p:cNvPr id="13" name="Line 9"/>
          <p:cNvCxnSpPr/>
          <p:nvPr/>
        </p:nvCxnSpPr>
        <p:spPr bwMode="auto">
          <a:xfrm flipH="1">
            <a:off x="2362200" y="3063114"/>
            <a:ext cx="1166495" cy="0"/>
          </a:xfrm>
          <a:prstGeom prst="line">
            <a:avLst/>
          </a:prstGeom>
          <a:noFill/>
          <a:ln w="57150">
            <a:solidFill>
              <a:srgbClr val="000000"/>
            </a:solidFill>
            <a:round/>
            <a:headEnd type="stealth"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4" name="Rectangle 13"/>
          <p:cNvSpPr>
            <a:spLocks noChangeArrowheads="1"/>
          </p:cNvSpPr>
          <p:nvPr/>
        </p:nvSpPr>
        <p:spPr bwMode="auto">
          <a:xfrm>
            <a:off x="1371600" y="1885950"/>
            <a:ext cx="1371600" cy="1085215"/>
          </a:xfrm>
          <a:prstGeom prst="rect">
            <a:avLst/>
          </a:prstGeom>
          <a:solidFill>
            <a:srgbClr val="FFFFFF"/>
          </a:solidFill>
          <a:ln>
            <a:noFill/>
          </a:ln>
          <a:effectLst/>
          <a:extLst>
            <a:ext uri="{91240B29-F687-4F45-9708-019B960494DF}">
              <a14:hiddenLine xmlns:a14="http://schemas.microsoft.com/office/drawing/2010/main" w="28575">
                <a:solidFill>
                  <a:srgbClr val="000000"/>
                </a:solidFill>
                <a:prstDash val="sysDot"/>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lnSpc>
                <a:spcPct val="115000"/>
              </a:lnSpc>
              <a:spcBef>
                <a:spcPts val="0"/>
              </a:spcBef>
              <a:spcAft>
                <a:spcPts val="300"/>
              </a:spcAft>
            </a:pPr>
            <a:r>
              <a:rPr lang="en-US" sz="1600" b="1" dirty="0" err="1">
                <a:effectLst/>
                <a:latin typeface="Times New Roman"/>
                <a:ea typeface="Calibri"/>
                <a:cs typeface="Times New Roman"/>
              </a:rPr>
              <a:t>Đào</a:t>
            </a:r>
            <a:r>
              <a:rPr lang="en-US" sz="1600" b="1" dirty="0">
                <a:effectLst/>
                <a:latin typeface="Times New Roman"/>
                <a:ea typeface="Calibri"/>
                <a:cs typeface="Times New Roman"/>
              </a:rPr>
              <a:t> </a:t>
            </a:r>
            <a:r>
              <a:rPr lang="en-US" sz="1600" b="1" dirty="0" err="1" smtClean="0">
                <a:effectLst/>
                <a:latin typeface="Times New Roman"/>
                <a:ea typeface="Calibri"/>
                <a:cs typeface="Times New Roman"/>
              </a:rPr>
              <a:t>tạo</a:t>
            </a:r>
            <a:r>
              <a:rPr lang="en-US" sz="1600" b="1" dirty="0" smtClean="0">
                <a:effectLst/>
                <a:latin typeface="Times New Roman"/>
                <a:ea typeface="Calibri"/>
                <a:cs typeface="Times New Roman"/>
              </a:rPr>
              <a:t> </a:t>
            </a:r>
          </a:p>
          <a:p>
            <a:pPr marL="0" marR="0" algn="ctr">
              <a:lnSpc>
                <a:spcPct val="115000"/>
              </a:lnSpc>
              <a:spcBef>
                <a:spcPts val="0"/>
              </a:spcBef>
              <a:spcAft>
                <a:spcPts val="300"/>
              </a:spcAft>
            </a:pPr>
            <a:r>
              <a:rPr lang="en-US" sz="1600" b="1" dirty="0" err="1" smtClean="0">
                <a:effectLst/>
                <a:latin typeface="Times New Roman"/>
                <a:ea typeface="Calibri"/>
                <a:cs typeface="Times New Roman"/>
              </a:rPr>
              <a:t>Đào</a:t>
            </a:r>
            <a:r>
              <a:rPr lang="en-US" sz="1600" b="1" dirty="0" smtClean="0">
                <a:effectLst/>
                <a:latin typeface="Times New Roman"/>
                <a:ea typeface="Calibri"/>
                <a:cs typeface="Times New Roman"/>
              </a:rPr>
              <a:t> </a:t>
            </a:r>
            <a:r>
              <a:rPr lang="en-US" sz="1600" b="1" dirty="0" err="1">
                <a:effectLst/>
                <a:latin typeface="Times New Roman"/>
                <a:ea typeface="Calibri"/>
                <a:cs typeface="Times New Roman"/>
              </a:rPr>
              <a:t>tạo</a:t>
            </a:r>
            <a:r>
              <a:rPr lang="en-US" sz="1600" b="1" dirty="0">
                <a:effectLst/>
                <a:latin typeface="Times New Roman"/>
                <a:ea typeface="Calibri"/>
                <a:cs typeface="Times New Roman"/>
              </a:rPr>
              <a:t> </a:t>
            </a:r>
            <a:r>
              <a:rPr lang="en-US" sz="1600" b="1" dirty="0" err="1">
                <a:effectLst/>
                <a:latin typeface="Times New Roman"/>
                <a:ea typeface="Calibri"/>
                <a:cs typeface="Times New Roman"/>
              </a:rPr>
              <a:t>lại</a:t>
            </a:r>
            <a:endParaRPr lang="en-US" sz="1600" b="1" dirty="0">
              <a:effectLst/>
              <a:latin typeface="Calibri"/>
              <a:ea typeface="Calibri"/>
              <a:cs typeface="Times New Roman"/>
            </a:endParaRPr>
          </a:p>
          <a:p>
            <a:pPr marL="0" marR="0" algn="ctr">
              <a:lnSpc>
                <a:spcPct val="115000"/>
              </a:lnSpc>
              <a:spcBef>
                <a:spcPts val="0"/>
              </a:spcBef>
              <a:spcAft>
                <a:spcPts val="300"/>
              </a:spcAft>
            </a:pPr>
            <a:r>
              <a:rPr lang="en-US" sz="1600" b="1" dirty="0" err="1">
                <a:effectLst/>
                <a:latin typeface="Times New Roman"/>
                <a:ea typeface="Calibri"/>
                <a:cs typeface="Times New Roman"/>
              </a:rPr>
              <a:t>Bồi</a:t>
            </a:r>
            <a:r>
              <a:rPr lang="en-US" sz="1600" b="1" dirty="0">
                <a:effectLst/>
                <a:latin typeface="Times New Roman"/>
                <a:ea typeface="Calibri"/>
                <a:cs typeface="Times New Roman"/>
              </a:rPr>
              <a:t> </a:t>
            </a:r>
            <a:r>
              <a:rPr lang="en-US" sz="1600" b="1" dirty="0" err="1">
                <a:effectLst/>
                <a:latin typeface="Times New Roman"/>
                <a:ea typeface="Calibri"/>
                <a:cs typeface="Times New Roman"/>
              </a:rPr>
              <a:t>dưỡng</a:t>
            </a:r>
            <a:endParaRPr lang="en-US" sz="1100" b="1" dirty="0">
              <a:effectLst/>
              <a:latin typeface="Calibri"/>
              <a:ea typeface="Calibri"/>
              <a:cs typeface="Times New Roman"/>
            </a:endParaRPr>
          </a:p>
        </p:txBody>
      </p:sp>
      <p:sp>
        <p:nvSpPr>
          <p:cNvPr id="15" name="Rectangle 14"/>
          <p:cNvSpPr>
            <a:spLocks noChangeArrowheads="1"/>
          </p:cNvSpPr>
          <p:nvPr/>
        </p:nvSpPr>
        <p:spPr bwMode="auto">
          <a:xfrm>
            <a:off x="6019800" y="2038350"/>
            <a:ext cx="762000" cy="689610"/>
          </a:xfrm>
          <a:prstGeom prst="rect">
            <a:avLst/>
          </a:prstGeom>
          <a:solidFill>
            <a:srgbClr val="FFFFFF"/>
          </a:solidFill>
          <a:ln>
            <a:noFill/>
          </a:ln>
          <a:effectLst/>
          <a:extLst>
            <a:ext uri="{91240B29-F687-4F45-9708-019B960494DF}">
              <a14:hiddenLine xmlns:a14="http://schemas.microsoft.com/office/drawing/2010/main" w="28575">
                <a:solidFill>
                  <a:srgbClr val="000000"/>
                </a:solidFill>
                <a:prstDash val="sysDot"/>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b="1" dirty="0" err="1">
                <a:effectLst/>
                <a:latin typeface="Times New Roman"/>
                <a:ea typeface="Calibri"/>
                <a:cs typeface="Times New Roman"/>
              </a:rPr>
              <a:t>Tuyển</a:t>
            </a:r>
            <a:r>
              <a:rPr lang="en-US" b="1" dirty="0">
                <a:effectLst/>
                <a:latin typeface="Times New Roman"/>
                <a:ea typeface="Calibri"/>
                <a:cs typeface="Times New Roman"/>
              </a:rPr>
              <a:t> </a:t>
            </a:r>
            <a:r>
              <a:rPr lang="en-US" b="1" dirty="0" err="1">
                <a:effectLst/>
                <a:latin typeface="Times New Roman"/>
                <a:ea typeface="Calibri"/>
                <a:cs typeface="Times New Roman"/>
              </a:rPr>
              <a:t>dụng</a:t>
            </a:r>
            <a:endParaRPr lang="en-US" sz="1100" b="1" dirty="0">
              <a:effectLst/>
              <a:latin typeface="Calibri"/>
              <a:ea typeface="Calibri"/>
              <a:cs typeface="Times New Roman"/>
            </a:endParaRPr>
          </a:p>
        </p:txBody>
      </p:sp>
      <p:sp>
        <p:nvSpPr>
          <p:cNvPr id="16" name="Text Box 12"/>
          <p:cNvSpPr txBox="1">
            <a:spLocks noChangeArrowheads="1"/>
          </p:cNvSpPr>
          <p:nvPr/>
        </p:nvSpPr>
        <p:spPr bwMode="auto">
          <a:xfrm>
            <a:off x="3574859" y="2775745"/>
            <a:ext cx="1980884" cy="540066"/>
          </a:xfrm>
          <a:prstGeom prst="rect">
            <a:avLst/>
          </a:prstGeom>
          <a:solidFill>
            <a:srgbClr val="FFFFFF"/>
          </a:solidFill>
          <a:ln w="2857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spcBef>
                <a:spcPts val="0"/>
              </a:spcBef>
              <a:spcAft>
                <a:spcPts val="0"/>
              </a:spcAft>
              <a:tabLst>
                <a:tab pos="2971800" algn="ctr"/>
                <a:tab pos="5943600" algn="r"/>
              </a:tabLst>
            </a:pPr>
            <a:endParaRPr lang="en-US" sz="700" b="1" dirty="0" smtClean="0">
              <a:effectLst/>
              <a:latin typeface="Times New Roman"/>
              <a:ea typeface="Calibri"/>
              <a:cs typeface="Times New Roman"/>
            </a:endParaRPr>
          </a:p>
          <a:p>
            <a:pPr marL="0" marR="0" algn="ctr">
              <a:spcBef>
                <a:spcPts val="0"/>
              </a:spcBef>
              <a:spcAft>
                <a:spcPts val="0"/>
              </a:spcAft>
              <a:tabLst>
                <a:tab pos="2971800" algn="ctr"/>
                <a:tab pos="5943600" algn="r"/>
              </a:tabLst>
            </a:pPr>
            <a:r>
              <a:rPr lang="en-US" sz="1600" b="1" dirty="0" smtClean="0">
                <a:effectLst/>
                <a:latin typeface="Times New Roman"/>
                <a:ea typeface="Calibri"/>
                <a:cs typeface="Times New Roman"/>
              </a:rPr>
              <a:t>CƠ </a:t>
            </a:r>
            <a:r>
              <a:rPr lang="en-US" sz="1600" b="1" dirty="0">
                <a:effectLst/>
                <a:latin typeface="Times New Roman"/>
                <a:ea typeface="Calibri"/>
                <a:cs typeface="Times New Roman"/>
              </a:rPr>
              <a:t>SỞ ĐÀO TẠO</a:t>
            </a:r>
            <a:endParaRPr lang="en-US" sz="2000" b="1" dirty="0">
              <a:effectLst/>
              <a:latin typeface="Calibri"/>
              <a:ea typeface="Calibri"/>
              <a:cs typeface="Times New Roman"/>
            </a:endParaRPr>
          </a:p>
        </p:txBody>
      </p:sp>
      <p:cxnSp>
        <p:nvCxnSpPr>
          <p:cNvPr id="17" name="Line 13"/>
          <p:cNvCxnSpPr/>
          <p:nvPr/>
        </p:nvCxnSpPr>
        <p:spPr bwMode="auto">
          <a:xfrm flipH="1" flipV="1">
            <a:off x="5555743" y="3054035"/>
            <a:ext cx="1290318" cy="20318"/>
          </a:xfrm>
          <a:prstGeom prst="line">
            <a:avLst/>
          </a:prstGeom>
          <a:noFill/>
          <a:ln w="57150">
            <a:solidFill>
              <a:srgbClr val="000000"/>
            </a:solidFill>
            <a:round/>
            <a:headEnd type="stealth"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8" name="Rectangle 17"/>
          <p:cNvSpPr>
            <a:spLocks noChangeArrowheads="1"/>
          </p:cNvSpPr>
          <p:nvPr/>
        </p:nvSpPr>
        <p:spPr bwMode="auto">
          <a:xfrm>
            <a:off x="1981201" y="3207385"/>
            <a:ext cx="1456372" cy="431165"/>
          </a:xfrm>
          <a:prstGeom prst="rect">
            <a:avLst/>
          </a:prstGeom>
          <a:solidFill>
            <a:srgbClr val="FFFFFF"/>
          </a:solidFill>
          <a:ln>
            <a:noFill/>
          </a:ln>
          <a:effectLst/>
          <a:extLst>
            <a:ext uri="{91240B29-F687-4F45-9708-019B960494DF}">
              <a14:hiddenLine xmlns:a14="http://schemas.microsoft.com/office/drawing/2010/main" w="28575">
                <a:solidFill>
                  <a:srgbClr val="000000"/>
                </a:solidFill>
                <a:prstDash val="sysDot"/>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sz="1600" b="1" dirty="0" err="1">
                <a:effectLst/>
                <a:latin typeface="Times New Roman"/>
                <a:ea typeface="Calibri"/>
                <a:cs typeface="Times New Roman"/>
              </a:rPr>
              <a:t>Tuyển</a:t>
            </a:r>
            <a:r>
              <a:rPr lang="en-US" sz="1600" b="1" dirty="0">
                <a:effectLst/>
                <a:latin typeface="Times New Roman"/>
                <a:ea typeface="Calibri"/>
                <a:cs typeface="Times New Roman"/>
              </a:rPr>
              <a:t> </a:t>
            </a:r>
            <a:r>
              <a:rPr lang="en-US" sz="1600" b="1" dirty="0" err="1">
                <a:effectLst/>
                <a:latin typeface="Times New Roman"/>
                <a:ea typeface="Calibri"/>
                <a:cs typeface="Times New Roman"/>
              </a:rPr>
              <a:t>sinh</a:t>
            </a:r>
            <a:endParaRPr lang="en-US" sz="1600" b="1" dirty="0">
              <a:effectLst/>
              <a:latin typeface="Calibri"/>
              <a:ea typeface="Calibri"/>
              <a:cs typeface="Times New Roman"/>
            </a:endParaRPr>
          </a:p>
        </p:txBody>
      </p:sp>
      <p:sp>
        <p:nvSpPr>
          <p:cNvPr id="19" name="Rectangle 18"/>
          <p:cNvSpPr>
            <a:spLocks noChangeArrowheads="1"/>
          </p:cNvSpPr>
          <p:nvPr/>
        </p:nvSpPr>
        <p:spPr bwMode="auto">
          <a:xfrm>
            <a:off x="5723890" y="3131185"/>
            <a:ext cx="1057910" cy="354965"/>
          </a:xfrm>
          <a:prstGeom prst="rect">
            <a:avLst/>
          </a:prstGeom>
          <a:solidFill>
            <a:srgbClr val="FFFFFF"/>
          </a:solidFill>
          <a:ln>
            <a:noFill/>
          </a:ln>
          <a:effectLst/>
          <a:extLst>
            <a:ext uri="{91240B29-F687-4F45-9708-019B960494DF}">
              <a14:hiddenLine xmlns:a14="http://schemas.microsoft.com/office/drawing/2010/main" w="28575">
                <a:solidFill>
                  <a:srgbClr val="000000"/>
                </a:solidFill>
                <a:prstDash val="sysDot"/>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b="1" dirty="0" err="1">
                <a:effectLst/>
                <a:latin typeface="Times New Roman"/>
                <a:ea typeface="Calibri"/>
                <a:cs typeface="Times New Roman"/>
              </a:rPr>
              <a:t>Tốt</a:t>
            </a:r>
            <a:r>
              <a:rPr lang="en-US" b="1" dirty="0">
                <a:effectLst/>
                <a:latin typeface="Times New Roman"/>
                <a:ea typeface="Calibri"/>
                <a:cs typeface="Times New Roman"/>
              </a:rPr>
              <a:t> </a:t>
            </a:r>
            <a:r>
              <a:rPr lang="en-US" b="1" dirty="0" err="1">
                <a:effectLst/>
                <a:latin typeface="Times New Roman"/>
                <a:ea typeface="Calibri"/>
                <a:cs typeface="Times New Roman"/>
              </a:rPr>
              <a:t>nghiệp</a:t>
            </a:r>
            <a:endParaRPr lang="en-US" b="1" dirty="0">
              <a:effectLst/>
              <a:latin typeface="Calibri"/>
              <a:ea typeface="Calibri"/>
              <a:cs typeface="Times New Roman"/>
            </a:endParaRPr>
          </a:p>
        </p:txBody>
      </p:sp>
      <p:sp>
        <p:nvSpPr>
          <p:cNvPr id="41" name="Google Shape;89;p15"/>
          <p:cNvSpPr txBox="1">
            <a:spLocks/>
          </p:cNvSpPr>
          <p:nvPr/>
        </p:nvSpPr>
        <p:spPr>
          <a:xfrm>
            <a:off x="602900" y="3714750"/>
            <a:ext cx="7924801" cy="11430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rgbClr val="FFFFFF"/>
              </a:buClr>
              <a:buSzPts val="1800"/>
              <a:buFont typeface="Raleway Light"/>
              <a:buNone/>
              <a:defRPr sz="1800" b="0" i="0" u="none" strike="noStrike" cap="none">
                <a:solidFill>
                  <a:srgbClr val="FFFFFF"/>
                </a:solidFill>
                <a:latin typeface="Raleway Light"/>
                <a:ea typeface="Raleway Light"/>
                <a:cs typeface="Raleway Light"/>
                <a:sym typeface="Raleway Light"/>
              </a:defRPr>
            </a:lvl1pPr>
            <a:lvl2pPr marL="914400" marR="0" lvl="1"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2pPr>
            <a:lvl3pPr marL="1371600" marR="0" lvl="2"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3pPr>
            <a:lvl4pPr marL="1828800" marR="0" lvl="3"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4pPr>
            <a:lvl5pPr marL="2286000" marR="0" lvl="4"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5pPr>
            <a:lvl6pPr marL="2743200" marR="0" lvl="5"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6pPr>
            <a:lvl7pPr marL="3200400" marR="0" lvl="6"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7pPr>
            <a:lvl8pPr marL="3657600" marR="0" lvl="7"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8pPr>
            <a:lvl9pPr marL="4114800" marR="0" lvl="8"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9pPr>
          </a:lstStyle>
          <a:p>
            <a:pPr marL="285750" indent="-285750" algn="just">
              <a:buFont typeface="Arial" pitchFamily="34" charset="0"/>
              <a:buChar char="•"/>
            </a:pPr>
            <a:r>
              <a:rPr lang="en-US" sz="1600" b="1" dirty="0" err="1" smtClean="0">
                <a:solidFill>
                  <a:schemeClr val="bg1"/>
                </a:solidFill>
              </a:rPr>
              <a:t>Doanh</a:t>
            </a:r>
            <a:r>
              <a:rPr lang="en-US" sz="1600" b="1" dirty="0" smtClean="0">
                <a:solidFill>
                  <a:schemeClr val="bg1"/>
                </a:solidFill>
              </a:rPr>
              <a:t> </a:t>
            </a:r>
            <a:r>
              <a:rPr lang="en-US" sz="1600" b="1" dirty="0" err="1" smtClean="0">
                <a:solidFill>
                  <a:schemeClr val="bg1"/>
                </a:solidFill>
              </a:rPr>
              <a:t>nghiệp</a:t>
            </a:r>
            <a:r>
              <a:rPr lang="vi-VN" sz="1600" b="1" dirty="0" smtClean="0">
                <a:solidFill>
                  <a:schemeClr val="bg1"/>
                </a:solidFill>
              </a:rPr>
              <a:t> trợ </a:t>
            </a:r>
            <a:r>
              <a:rPr lang="vi-VN" sz="1600" b="1" dirty="0">
                <a:solidFill>
                  <a:schemeClr val="bg1"/>
                </a:solidFill>
              </a:rPr>
              <a:t>giúp trong công tác tuyển sinh, chọn được đúng người học nghề theo nguyện vọng và năng lực cá </a:t>
            </a:r>
            <a:r>
              <a:rPr lang="vi-VN" sz="1600" b="1" dirty="0" smtClean="0">
                <a:solidFill>
                  <a:schemeClr val="bg1"/>
                </a:solidFill>
              </a:rPr>
              <a:t>nhân</a:t>
            </a:r>
            <a:r>
              <a:rPr lang="en-US" sz="1600" b="1" dirty="0" smtClean="0">
                <a:solidFill>
                  <a:schemeClr val="bg1"/>
                </a:solidFill>
              </a:rPr>
              <a:t>;</a:t>
            </a:r>
            <a:endParaRPr lang="en-US" sz="2800" b="1" dirty="0" smtClean="0">
              <a:solidFill>
                <a:schemeClr val="bg1"/>
              </a:solidFill>
            </a:endParaRPr>
          </a:p>
          <a:p>
            <a:pPr marL="285750" indent="-285750" algn="just">
              <a:buFont typeface="Arial" pitchFamily="34" charset="0"/>
              <a:buChar char="•"/>
            </a:pPr>
            <a:r>
              <a:rPr lang="vi-VN" sz="1600" b="1" dirty="0">
                <a:solidFill>
                  <a:schemeClr val="bg1"/>
                </a:solidFill>
              </a:rPr>
              <a:t>Sản phẩm đào tạo </a:t>
            </a:r>
            <a:r>
              <a:rPr lang="vi-VN" sz="1600" b="1" dirty="0" smtClean="0">
                <a:solidFill>
                  <a:schemeClr val="bg1"/>
                </a:solidFill>
              </a:rPr>
              <a:t>có </a:t>
            </a:r>
            <a:r>
              <a:rPr lang="vi-VN" sz="1600" b="1" dirty="0">
                <a:solidFill>
                  <a:schemeClr val="bg1"/>
                </a:solidFill>
              </a:rPr>
              <a:t>địa chỉ sử dụng, đáp ứng nhu cầu của thị trường lao </a:t>
            </a:r>
            <a:r>
              <a:rPr lang="vi-VN" sz="1600" b="1" dirty="0" smtClean="0">
                <a:solidFill>
                  <a:schemeClr val="bg1"/>
                </a:solidFill>
              </a:rPr>
              <a:t>động</a:t>
            </a:r>
            <a:r>
              <a:rPr lang="en-US" sz="1600" b="1" dirty="0" smtClean="0">
                <a:solidFill>
                  <a:schemeClr val="bg1"/>
                </a:solidFill>
              </a:rPr>
              <a:t>.</a:t>
            </a:r>
            <a:endParaRPr lang="en-US" sz="1600" b="1" dirty="0">
              <a:solidFill>
                <a:schemeClr val="bg1"/>
              </a:solidFill>
            </a:endParaRPr>
          </a:p>
        </p:txBody>
      </p:sp>
    </p:spTree>
    <p:extLst>
      <p:ext uri="{BB962C8B-B14F-4D97-AF65-F5344CB8AC3E}">
        <p14:creationId xmlns:p14="http://schemas.microsoft.com/office/powerpoint/2010/main" val="2599971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500"/>
                                        <p:tgtEl>
                                          <p:spTgt spid="8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barn(inVertical)">
                                      <p:cBhvr>
                                        <p:cTn id="34" dur="500"/>
                                        <p:tgtEl>
                                          <p:spTgt spid="17"/>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arn(inVertical)">
                                      <p:cBhvr>
                                        <p:cTn id="37" dur="500"/>
                                        <p:tgtEl>
                                          <p:spTgt spid="19"/>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Vertical)">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ppt_x"/>
                                          </p:val>
                                        </p:tav>
                                        <p:tav tm="100000">
                                          <p:val>
                                            <p:strVal val="#ppt_x"/>
                                          </p:val>
                                        </p:tav>
                                      </p:tavLst>
                                    </p:anim>
                                    <p:anim calcmode="lin" valueType="num">
                                      <p:cBhvr additive="base">
                                        <p:cTn id="46" dur="5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500" fill="hold"/>
                                        <p:tgtEl>
                                          <p:spTgt spid="8"/>
                                        </p:tgtEl>
                                        <p:attrNameLst>
                                          <p:attrName>ppt_x</p:attrName>
                                        </p:attrNameLst>
                                      </p:cBhvr>
                                      <p:tavLst>
                                        <p:tav tm="0">
                                          <p:val>
                                            <p:strVal val="#ppt_x"/>
                                          </p:val>
                                        </p:tav>
                                        <p:tav tm="100000">
                                          <p:val>
                                            <p:strVal val="#ppt_x"/>
                                          </p:val>
                                        </p:tav>
                                      </p:tavLst>
                                    </p:anim>
                                    <p:anim calcmode="lin" valueType="num">
                                      <p:cBhvr additive="base">
                                        <p:cTn id="54" dur="5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500" fill="hold"/>
                                        <p:tgtEl>
                                          <p:spTgt spid="7"/>
                                        </p:tgtEl>
                                        <p:attrNameLst>
                                          <p:attrName>ppt_x</p:attrName>
                                        </p:attrNameLst>
                                      </p:cBhvr>
                                      <p:tavLst>
                                        <p:tav tm="0">
                                          <p:val>
                                            <p:strVal val="#ppt_x"/>
                                          </p:val>
                                        </p:tav>
                                        <p:tav tm="100000">
                                          <p:val>
                                            <p:strVal val="#ppt_x"/>
                                          </p:val>
                                        </p:tav>
                                      </p:tavLst>
                                    </p:anim>
                                    <p:anim calcmode="lin" valueType="num">
                                      <p:cBhvr additive="base">
                                        <p:cTn id="5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down)">
                                      <p:cBhvr>
                                        <p:cTn id="63" dur="500"/>
                                        <p:tgtEl>
                                          <p:spTgt spid="10"/>
                                        </p:tgtEl>
                                      </p:cBhvr>
                                    </p:animEffect>
                                  </p:childTnLst>
                                </p:cTn>
                              </p:par>
                              <p:par>
                                <p:cTn id="64" presetID="22" presetClass="entr" presetSubtype="4"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down)">
                                      <p:cBhvr>
                                        <p:cTn id="69" dur="500"/>
                                        <p:tgtEl>
                                          <p:spTgt spid="14"/>
                                        </p:tgtEl>
                                      </p:cBhvr>
                                    </p:animEffect>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fill="hold"/>
                                        <p:tgtEl>
                                          <p:spTgt spid="41"/>
                                        </p:tgtEl>
                                        <p:attrNameLst>
                                          <p:attrName>ppt_x</p:attrName>
                                        </p:attrNameLst>
                                      </p:cBhvr>
                                      <p:tavLst>
                                        <p:tav tm="0">
                                          <p:val>
                                            <p:strVal val="#ppt_x"/>
                                          </p:val>
                                        </p:tav>
                                        <p:tav tm="100000">
                                          <p:val>
                                            <p:strVal val="#ppt_x"/>
                                          </p:val>
                                        </p:tav>
                                      </p:tavLst>
                                    </p:anim>
                                    <p:anim calcmode="lin" valueType="num">
                                      <p:cBhvr additive="base">
                                        <p:cTn id="75"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nodeType="clickEffect">
                                  <p:stCondLst>
                                    <p:cond delay="0"/>
                                  </p:stCondLst>
                                  <p:childTnLst>
                                    <p:set>
                                      <p:cBhvr>
                                        <p:cTn id="79" dur="1" fill="hold">
                                          <p:stCondLst>
                                            <p:cond delay="0"/>
                                          </p:stCondLst>
                                        </p:cTn>
                                        <p:tgtEl>
                                          <p:spTgt spid="41">
                                            <p:txEl>
                                              <p:pRg st="1" end="1"/>
                                            </p:txEl>
                                          </p:spTgt>
                                        </p:tgtEl>
                                        <p:attrNameLst>
                                          <p:attrName>style.visibility</p:attrName>
                                        </p:attrNameLst>
                                      </p:cBhvr>
                                      <p:to>
                                        <p:strVal val="visible"/>
                                      </p:to>
                                    </p:set>
                                    <p:anim calcmode="lin" valueType="num">
                                      <p:cBhvr additive="base">
                                        <p:cTn id="80" dur="500" fill="hold"/>
                                        <p:tgtEl>
                                          <p:spTgt spid="41">
                                            <p:txEl>
                                              <p:pRg st="1" end="1"/>
                                            </p:txEl>
                                          </p:spTgt>
                                        </p:tgtEl>
                                        <p:attrNameLst>
                                          <p:attrName>ppt_x</p:attrName>
                                        </p:attrNameLst>
                                      </p:cBhvr>
                                      <p:tavLst>
                                        <p:tav tm="0">
                                          <p:val>
                                            <p:strVal val="#ppt_x"/>
                                          </p:val>
                                        </p:tav>
                                        <p:tav tm="100000">
                                          <p:val>
                                            <p:strVal val="#ppt_x"/>
                                          </p:val>
                                        </p:tav>
                                      </p:tavLst>
                                    </p:anim>
                                    <p:anim calcmode="lin" valueType="num">
                                      <p:cBhvr additive="base">
                                        <p:cTn id="81" dur="500" fill="hold"/>
                                        <p:tgtEl>
                                          <p:spTgt spid="4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90" grpId="0"/>
      <p:bldP spid="7" grpId="0" animBg="1"/>
      <p:bldP spid="12" grpId="0" animBg="1"/>
      <p:bldP spid="14" grpId="0" animBg="1"/>
      <p:bldP spid="15" grpId="0" animBg="1"/>
      <p:bldP spid="16" grpId="0" animBg="1"/>
      <p:bldP spid="18" grpId="0" animBg="1"/>
      <p:bldP spid="19" grpId="0" animBg="1"/>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922000" y="590550"/>
            <a:ext cx="6866100" cy="857400"/>
          </a:xfrm>
          <a:prstGeom prst="rect">
            <a:avLst/>
          </a:prstGeom>
        </p:spPr>
        <p:txBody>
          <a:bodyPr spcFirstLastPara="1" wrap="square" lIns="91425" tIns="91425" rIns="91425" bIns="91425" anchor="t" anchorCtr="0">
            <a:noAutofit/>
          </a:bodyPr>
          <a:lstStyle/>
          <a:p>
            <a:pPr lvl="0"/>
            <a:r>
              <a:rPr lang="vi-VN" dirty="0">
                <a:solidFill>
                  <a:srgbClr val="FFB600"/>
                </a:solidFill>
              </a:rPr>
              <a:t>Kiến nghị</a:t>
            </a:r>
            <a:r>
              <a:rPr lang="en" dirty="0">
                <a:solidFill>
                  <a:srgbClr val="FFB600"/>
                </a:solidFill>
              </a:rPr>
              <a:t> </a:t>
            </a:r>
            <a:endParaRPr dirty="0"/>
          </a:p>
        </p:txBody>
      </p:sp>
      <p:sp>
        <p:nvSpPr>
          <p:cNvPr id="102" name="Google Shape;102;p17"/>
          <p:cNvSpPr txBox="1">
            <a:spLocks noGrp="1"/>
          </p:cNvSpPr>
          <p:nvPr>
            <p:ph type="body" idx="1"/>
          </p:nvPr>
        </p:nvSpPr>
        <p:spPr>
          <a:xfrm>
            <a:off x="922000" y="1733550"/>
            <a:ext cx="7197638" cy="2895600"/>
          </a:xfrm>
          <a:prstGeom prst="rect">
            <a:avLst/>
          </a:prstGeom>
        </p:spPr>
        <p:txBody>
          <a:bodyPr spcFirstLastPara="1" wrap="square" lIns="91425" tIns="91425" rIns="91425" bIns="91425" anchor="t" anchorCtr="0">
            <a:noAutofit/>
          </a:bodyPr>
          <a:lstStyle/>
          <a:p>
            <a:pPr marL="114300" lvl="0" indent="0">
              <a:buNone/>
            </a:pPr>
            <a:r>
              <a:rPr lang="en-US" b="1" i="1" dirty="0" smtClean="0">
                <a:solidFill>
                  <a:srgbClr val="00B050"/>
                </a:solidFill>
              </a:rPr>
              <a:t>1. </a:t>
            </a:r>
            <a:r>
              <a:rPr lang="en-US" b="1" i="1" dirty="0" err="1" smtClean="0">
                <a:solidFill>
                  <a:srgbClr val="00B050"/>
                </a:solidFill>
              </a:rPr>
              <a:t>Đối</a:t>
            </a:r>
            <a:r>
              <a:rPr lang="en-US" b="1" i="1" dirty="0" smtClean="0">
                <a:solidFill>
                  <a:srgbClr val="00B050"/>
                </a:solidFill>
              </a:rPr>
              <a:t> </a:t>
            </a:r>
            <a:r>
              <a:rPr lang="en-US" b="1" i="1" dirty="0" err="1">
                <a:solidFill>
                  <a:srgbClr val="00B050"/>
                </a:solidFill>
              </a:rPr>
              <a:t>với</a:t>
            </a:r>
            <a:r>
              <a:rPr lang="en-US" b="1" i="1" dirty="0">
                <a:solidFill>
                  <a:srgbClr val="00B050"/>
                </a:solidFill>
              </a:rPr>
              <a:t> </a:t>
            </a:r>
            <a:r>
              <a:rPr lang="en-US" b="1" i="1" dirty="0" err="1">
                <a:solidFill>
                  <a:srgbClr val="00B050"/>
                </a:solidFill>
              </a:rPr>
              <a:t>Bộ</a:t>
            </a:r>
            <a:r>
              <a:rPr lang="en-US" b="1" i="1" dirty="0">
                <a:solidFill>
                  <a:srgbClr val="00B050"/>
                </a:solidFill>
              </a:rPr>
              <a:t> Lao </a:t>
            </a:r>
            <a:r>
              <a:rPr lang="en-US" b="1" i="1" dirty="0" err="1">
                <a:solidFill>
                  <a:srgbClr val="00B050"/>
                </a:solidFill>
              </a:rPr>
              <a:t>động</a:t>
            </a:r>
            <a:r>
              <a:rPr lang="en-US" b="1" i="1" dirty="0">
                <a:solidFill>
                  <a:srgbClr val="00B050"/>
                </a:solidFill>
              </a:rPr>
              <a:t> </a:t>
            </a:r>
            <a:r>
              <a:rPr lang="en-US" b="1" i="1" dirty="0" err="1">
                <a:solidFill>
                  <a:srgbClr val="00B050"/>
                </a:solidFill>
              </a:rPr>
              <a:t>Thương</a:t>
            </a:r>
            <a:r>
              <a:rPr lang="en-US" b="1" i="1" dirty="0">
                <a:solidFill>
                  <a:srgbClr val="00B050"/>
                </a:solidFill>
              </a:rPr>
              <a:t> </a:t>
            </a:r>
            <a:r>
              <a:rPr lang="en-US" b="1" i="1" dirty="0" err="1">
                <a:solidFill>
                  <a:srgbClr val="00B050"/>
                </a:solidFill>
              </a:rPr>
              <a:t>binh</a:t>
            </a:r>
            <a:r>
              <a:rPr lang="en-US" b="1" i="1" dirty="0">
                <a:solidFill>
                  <a:srgbClr val="00B050"/>
                </a:solidFill>
              </a:rPr>
              <a:t> &amp; </a:t>
            </a:r>
            <a:r>
              <a:rPr lang="en-US" b="1" i="1" dirty="0" err="1">
                <a:solidFill>
                  <a:srgbClr val="00B050"/>
                </a:solidFill>
              </a:rPr>
              <a:t>Xã</a:t>
            </a:r>
            <a:r>
              <a:rPr lang="en-US" b="1" i="1" dirty="0">
                <a:solidFill>
                  <a:srgbClr val="00B050"/>
                </a:solidFill>
              </a:rPr>
              <a:t> </a:t>
            </a:r>
            <a:r>
              <a:rPr lang="en-US" b="1" i="1" dirty="0" err="1" smtClean="0">
                <a:solidFill>
                  <a:srgbClr val="00B050"/>
                </a:solidFill>
              </a:rPr>
              <a:t>hội</a:t>
            </a:r>
            <a:endParaRPr lang="en-US" b="1" i="1" dirty="0" smtClean="0">
              <a:solidFill>
                <a:srgbClr val="00B050"/>
              </a:solidFill>
            </a:endParaRPr>
          </a:p>
          <a:p>
            <a:pPr lvl="0">
              <a:spcAft>
                <a:spcPts val="600"/>
              </a:spcAft>
            </a:pPr>
            <a:r>
              <a:rPr lang="vi-VN" b="1" dirty="0">
                <a:solidFill>
                  <a:schemeClr val="bg2">
                    <a:lumMod val="75000"/>
                  </a:schemeClr>
                </a:solidFill>
              </a:rPr>
              <a:t>Cho phép các cơ sở đào tạo điều chỉnh mục tiêu, nội dung chương trình đào tạo theo yêu cầu của DN và thực </a:t>
            </a:r>
            <a:r>
              <a:rPr lang="vi-VN" b="1" dirty="0">
                <a:solidFill>
                  <a:schemeClr val="bg2">
                    <a:lumMod val="75000"/>
                  </a:schemeClr>
                </a:solidFill>
              </a:rPr>
              <a:t>tiễn</a:t>
            </a:r>
            <a:endParaRPr lang="en-US" b="1" dirty="0">
              <a:solidFill>
                <a:schemeClr val="bg2">
                  <a:lumMod val="75000"/>
                </a:schemeClr>
              </a:solidFill>
            </a:endParaRPr>
          </a:p>
          <a:p>
            <a:pPr lvl="0">
              <a:spcAft>
                <a:spcPts val="600"/>
              </a:spcAft>
            </a:pPr>
            <a:r>
              <a:rPr lang="en-US" b="1" dirty="0" smtClean="0">
                <a:solidFill>
                  <a:schemeClr val="bg2">
                    <a:lumMod val="75000"/>
                  </a:schemeClr>
                </a:solidFill>
              </a:rPr>
              <a:t>K</a:t>
            </a:r>
            <a:r>
              <a:rPr lang="vi-VN" b="1" dirty="0" smtClean="0">
                <a:solidFill>
                  <a:schemeClr val="bg2">
                    <a:lumMod val="75000"/>
                  </a:schemeClr>
                </a:solidFill>
              </a:rPr>
              <a:t>huyến </a:t>
            </a:r>
            <a:r>
              <a:rPr lang="vi-VN" b="1" dirty="0">
                <a:solidFill>
                  <a:schemeClr val="bg2">
                    <a:lumMod val="75000"/>
                  </a:schemeClr>
                </a:solidFill>
              </a:rPr>
              <a:t>khích các cơ sở ĐTN chủ động huy động các nguồn đầu tư từ phía DN vào quá trình </a:t>
            </a:r>
            <a:r>
              <a:rPr lang="vi-VN" b="1" dirty="0" smtClean="0">
                <a:solidFill>
                  <a:schemeClr val="bg2">
                    <a:lumMod val="75000"/>
                  </a:schemeClr>
                </a:solidFill>
              </a:rPr>
              <a:t>ĐTN</a:t>
            </a:r>
            <a:r>
              <a:rPr lang="en-US" b="1" dirty="0" smtClean="0">
                <a:solidFill>
                  <a:schemeClr val="bg2">
                    <a:lumMod val="75000"/>
                  </a:schemeClr>
                </a:solidFill>
              </a:rPr>
              <a:t>;</a:t>
            </a:r>
          </a:p>
          <a:p>
            <a:pPr lvl="0">
              <a:spcAft>
                <a:spcPts val="600"/>
              </a:spcAft>
            </a:pPr>
            <a:r>
              <a:rPr lang="vi-VN" b="1" dirty="0">
                <a:solidFill>
                  <a:schemeClr val="bg2">
                    <a:lumMod val="75000"/>
                  </a:schemeClr>
                </a:solidFill>
              </a:rPr>
              <a:t>Quy định và kiểm tra về việc cập nhật công nghệ, dây chuyền sản xuất thực tế tiên tiến, hiện đại trong nội dung chương trình đào </a:t>
            </a:r>
            <a:r>
              <a:rPr lang="vi-VN" b="1" dirty="0" smtClean="0">
                <a:solidFill>
                  <a:schemeClr val="bg2">
                    <a:lumMod val="75000"/>
                  </a:schemeClr>
                </a:solidFill>
              </a:rPr>
              <a:t>tạo</a:t>
            </a:r>
            <a:r>
              <a:rPr lang="en-US" b="1" dirty="0" smtClean="0">
                <a:solidFill>
                  <a:schemeClr val="bg2">
                    <a:lumMod val="75000"/>
                  </a:schemeClr>
                </a:solidFill>
              </a:rPr>
              <a:t>.</a:t>
            </a:r>
            <a:endParaRPr b="1" dirty="0">
              <a:solidFill>
                <a:schemeClr val="bg2">
                  <a:lumMod val="75000"/>
                </a:schemeClr>
              </a:solidFill>
            </a:endParaRPr>
          </a:p>
        </p:txBody>
      </p:sp>
      <p:sp>
        <p:nvSpPr>
          <p:cNvPr id="103" name="Google Shape;103;p17"/>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11</a:t>
            </a:fld>
            <a:endParaRPr/>
          </a:p>
        </p:txBody>
      </p:sp>
      <p:grpSp>
        <p:nvGrpSpPr>
          <p:cNvPr id="104" name="Google Shape;104;p17"/>
          <p:cNvGrpSpPr/>
          <p:nvPr/>
        </p:nvGrpSpPr>
        <p:grpSpPr>
          <a:xfrm>
            <a:off x="8119638" y="225980"/>
            <a:ext cx="539546" cy="879605"/>
            <a:chOff x="6730350" y="2315900"/>
            <a:chExt cx="257700" cy="420100"/>
          </a:xfrm>
        </p:grpSpPr>
        <p:sp>
          <p:nvSpPr>
            <p:cNvPr id="105" name="Google Shape;105;p17"/>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7"/>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7"/>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7"/>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7"/>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1"/>
                                        </p:tgtEl>
                                        <p:attrNameLst>
                                          <p:attrName>style.visibility</p:attrName>
                                        </p:attrNameLst>
                                      </p:cBhvr>
                                      <p:to>
                                        <p:strVal val="visible"/>
                                      </p:to>
                                    </p:set>
                                    <p:animEffect transition="in" filter="fade">
                                      <p:cBhvr>
                                        <p:cTn id="11" dur="500"/>
                                        <p:tgtEl>
                                          <p:spTgt spid="10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102">
                                            <p:txEl>
                                              <p:pRg st="0" end="0"/>
                                            </p:txEl>
                                          </p:spTgt>
                                        </p:tgtEl>
                                        <p:attrNameLst>
                                          <p:attrName>style.visibility</p:attrName>
                                        </p:attrNameLst>
                                      </p:cBhvr>
                                      <p:to>
                                        <p:strVal val="visible"/>
                                      </p:to>
                                    </p:set>
                                    <p:anim calcmode="lin" valueType="num">
                                      <p:cBhvr additive="base">
                                        <p:cTn id="16" dur="500" fill="hold"/>
                                        <p:tgtEl>
                                          <p:spTgt spid="102">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02">
                                            <p:txEl>
                                              <p:pRg st="0" end="0"/>
                                            </p:txEl>
                                          </p:spTgt>
                                        </p:tgtEl>
                                        <p:attrNameLst>
                                          <p:attrName>ppt_y</p:attrName>
                                        </p:attrNameLst>
                                      </p:cBhvr>
                                      <p:tavLst>
                                        <p:tav tm="0">
                                          <p:val>
                                            <p:strVal val="1+#ppt_h/2"/>
                                          </p:val>
                                        </p:tav>
                                        <p:tav tm="100000">
                                          <p:val>
                                            <p:strVal val="#ppt_y"/>
                                          </p:val>
                                        </p:tav>
                                      </p:tavLst>
                                    </p:anim>
                                  </p:childTnLst>
                                </p:cTn>
                              </p:par>
                              <p:par>
                                <p:cTn id="18" presetID="22" presetClass="entr" presetSubtype="4" fill="hold" nodeType="withEffect">
                                  <p:stCondLst>
                                    <p:cond delay="0"/>
                                  </p:stCondLst>
                                  <p:childTnLst>
                                    <p:set>
                                      <p:cBhvr>
                                        <p:cTn id="19" dur="1" fill="hold">
                                          <p:stCondLst>
                                            <p:cond delay="0"/>
                                          </p:stCondLst>
                                        </p:cTn>
                                        <p:tgtEl>
                                          <p:spTgt spid="102">
                                            <p:txEl>
                                              <p:pRg st="1" end="1"/>
                                            </p:txEl>
                                          </p:spTgt>
                                        </p:tgtEl>
                                        <p:attrNameLst>
                                          <p:attrName>style.visibility</p:attrName>
                                        </p:attrNameLst>
                                      </p:cBhvr>
                                      <p:to>
                                        <p:strVal val="visible"/>
                                      </p:to>
                                    </p:set>
                                    <p:animEffect transition="in" filter="wipe(down)">
                                      <p:cBhvr>
                                        <p:cTn id="20" dur="500"/>
                                        <p:tgtEl>
                                          <p:spTgt spid="102">
                                            <p:txEl>
                                              <p:pRg st="1" end="1"/>
                                            </p:txEl>
                                          </p:spTgt>
                                        </p:tgtEl>
                                      </p:cBhvr>
                                    </p:animEffect>
                                  </p:childTnLst>
                                </p:cTn>
                              </p:par>
                              <p:par>
                                <p:cTn id="21" presetID="22" presetClass="entr" presetSubtype="4" fill="hold" nodeType="withEffect">
                                  <p:stCondLst>
                                    <p:cond delay="0"/>
                                  </p:stCondLst>
                                  <p:childTnLst>
                                    <p:set>
                                      <p:cBhvr>
                                        <p:cTn id="22" dur="1" fill="hold">
                                          <p:stCondLst>
                                            <p:cond delay="0"/>
                                          </p:stCondLst>
                                        </p:cTn>
                                        <p:tgtEl>
                                          <p:spTgt spid="102">
                                            <p:txEl>
                                              <p:pRg st="2" end="2"/>
                                            </p:txEl>
                                          </p:spTgt>
                                        </p:tgtEl>
                                        <p:attrNameLst>
                                          <p:attrName>style.visibility</p:attrName>
                                        </p:attrNameLst>
                                      </p:cBhvr>
                                      <p:to>
                                        <p:strVal val="visible"/>
                                      </p:to>
                                    </p:set>
                                    <p:animEffect transition="in" filter="wipe(down)">
                                      <p:cBhvr>
                                        <p:cTn id="23" dur="500"/>
                                        <p:tgtEl>
                                          <p:spTgt spid="102">
                                            <p:txEl>
                                              <p:pRg st="2" end="2"/>
                                            </p:txEl>
                                          </p:spTgt>
                                        </p:tgtEl>
                                      </p:cBhvr>
                                    </p:animEffect>
                                  </p:childTnLst>
                                </p:cTn>
                              </p:par>
                              <p:par>
                                <p:cTn id="24" presetID="2" presetClass="entr" presetSubtype="4" fill="hold" nodeType="withEffect">
                                  <p:stCondLst>
                                    <p:cond delay="0"/>
                                  </p:stCondLst>
                                  <p:childTnLst>
                                    <p:set>
                                      <p:cBhvr>
                                        <p:cTn id="25" dur="1" fill="hold">
                                          <p:stCondLst>
                                            <p:cond delay="0"/>
                                          </p:stCondLst>
                                        </p:cTn>
                                        <p:tgtEl>
                                          <p:spTgt spid="102">
                                            <p:txEl>
                                              <p:pRg st="3" end="3"/>
                                            </p:txEl>
                                          </p:spTgt>
                                        </p:tgtEl>
                                        <p:attrNameLst>
                                          <p:attrName>style.visibility</p:attrName>
                                        </p:attrNameLst>
                                      </p:cBhvr>
                                      <p:to>
                                        <p:strVal val="visible"/>
                                      </p:to>
                                    </p:set>
                                    <p:anim calcmode="lin" valueType="num">
                                      <p:cBhvr additive="base">
                                        <p:cTn id="26" dur="500" fill="hold"/>
                                        <p:tgtEl>
                                          <p:spTgt spid="102">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0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922000" y="438150"/>
            <a:ext cx="6866100" cy="857400"/>
          </a:xfrm>
          <a:prstGeom prst="rect">
            <a:avLst/>
          </a:prstGeom>
        </p:spPr>
        <p:txBody>
          <a:bodyPr spcFirstLastPara="1" wrap="square" lIns="91425" tIns="91425" rIns="91425" bIns="91425" anchor="t" anchorCtr="0">
            <a:noAutofit/>
          </a:bodyPr>
          <a:lstStyle/>
          <a:p>
            <a:pPr lvl="0"/>
            <a:r>
              <a:rPr lang="vi-VN" dirty="0">
                <a:solidFill>
                  <a:srgbClr val="FFB600"/>
                </a:solidFill>
              </a:rPr>
              <a:t>Kiến nghị</a:t>
            </a:r>
            <a:r>
              <a:rPr lang="en" dirty="0">
                <a:solidFill>
                  <a:srgbClr val="FFB600"/>
                </a:solidFill>
              </a:rPr>
              <a:t> </a:t>
            </a:r>
            <a:endParaRPr dirty="0"/>
          </a:p>
        </p:txBody>
      </p:sp>
      <p:sp>
        <p:nvSpPr>
          <p:cNvPr id="102" name="Google Shape;102;p17"/>
          <p:cNvSpPr txBox="1">
            <a:spLocks noGrp="1"/>
          </p:cNvSpPr>
          <p:nvPr>
            <p:ph type="body" idx="1"/>
          </p:nvPr>
        </p:nvSpPr>
        <p:spPr>
          <a:xfrm>
            <a:off x="762000" y="1428750"/>
            <a:ext cx="7627410" cy="3276600"/>
          </a:xfrm>
          <a:prstGeom prst="rect">
            <a:avLst/>
          </a:prstGeom>
        </p:spPr>
        <p:txBody>
          <a:bodyPr spcFirstLastPara="1" wrap="square" lIns="91425" tIns="91425" rIns="91425" bIns="91425" anchor="t" anchorCtr="0">
            <a:noAutofit/>
          </a:bodyPr>
          <a:lstStyle/>
          <a:p>
            <a:pPr marL="114300" lvl="0" indent="0">
              <a:spcAft>
                <a:spcPts val="600"/>
              </a:spcAft>
              <a:buNone/>
            </a:pPr>
            <a:r>
              <a:rPr lang="en-US" sz="2000" b="1" i="1" dirty="0">
                <a:solidFill>
                  <a:srgbClr val="003399"/>
                </a:solidFill>
              </a:rPr>
              <a:t>2. </a:t>
            </a:r>
            <a:r>
              <a:rPr lang="vi-VN" sz="2000" b="1" i="1" dirty="0">
                <a:solidFill>
                  <a:srgbClr val="003399"/>
                </a:solidFill>
              </a:rPr>
              <a:t>Đối với cơ quan quản lý doanh nghiệp cấp Trung ương và địa phương </a:t>
            </a:r>
            <a:endParaRPr lang="en-US" sz="2000" b="1" i="1" dirty="0" smtClean="0">
              <a:solidFill>
                <a:srgbClr val="003399"/>
              </a:solidFill>
            </a:endParaRPr>
          </a:p>
          <a:p>
            <a:pPr lvl="0">
              <a:spcAft>
                <a:spcPts val="600"/>
              </a:spcAft>
            </a:pPr>
            <a:r>
              <a:rPr lang="vi-VN" b="1" dirty="0">
                <a:solidFill>
                  <a:schemeClr val="tx1">
                    <a:lumMod val="75000"/>
                    <a:lumOff val="25000"/>
                  </a:schemeClr>
                </a:solidFill>
              </a:rPr>
              <a:t>Tổ chức tham gia các hội thảo khoa học về LKĐT tại trường và DN</a:t>
            </a:r>
            <a:r>
              <a:rPr lang="en-US" b="1" dirty="0" smtClean="0">
                <a:solidFill>
                  <a:schemeClr val="tx1">
                    <a:lumMod val="75000"/>
                    <a:lumOff val="25000"/>
                  </a:schemeClr>
                </a:solidFill>
              </a:rPr>
              <a:t>;</a:t>
            </a:r>
          </a:p>
          <a:p>
            <a:pPr lvl="0">
              <a:spcAft>
                <a:spcPts val="600"/>
              </a:spcAft>
            </a:pPr>
            <a:r>
              <a:rPr lang="vi-VN" b="1" dirty="0">
                <a:solidFill>
                  <a:schemeClr val="tx1">
                    <a:lumMod val="75000"/>
                    <a:lumOff val="25000"/>
                  </a:schemeClr>
                </a:solidFill>
              </a:rPr>
              <a:t>Quy định các DN phải có nhiệm vụ định hướng mục tiêu, kiểm soát quá trình ĐTN, tham gia vào các hội đồng của cơ sở ĐTN (cùng ngành</a:t>
            </a:r>
            <a:r>
              <a:rPr lang="vi-VN" b="1" dirty="0" smtClean="0">
                <a:solidFill>
                  <a:schemeClr val="tx1">
                    <a:lumMod val="75000"/>
                    <a:lumOff val="25000"/>
                  </a:schemeClr>
                </a:solidFill>
              </a:rPr>
              <a:t>)</a:t>
            </a:r>
            <a:r>
              <a:rPr lang="en-US" b="1" dirty="0" smtClean="0">
                <a:solidFill>
                  <a:schemeClr val="tx1">
                    <a:lumMod val="75000"/>
                    <a:lumOff val="25000"/>
                  </a:schemeClr>
                </a:solidFill>
              </a:rPr>
              <a:t>;</a:t>
            </a:r>
          </a:p>
          <a:p>
            <a:pPr lvl="0">
              <a:spcAft>
                <a:spcPts val="600"/>
              </a:spcAft>
            </a:pPr>
            <a:r>
              <a:rPr lang="vi-VN" b="1" dirty="0">
                <a:solidFill>
                  <a:schemeClr val="tx1">
                    <a:lumMod val="75000"/>
                    <a:lumOff val="25000"/>
                  </a:schemeClr>
                </a:solidFill>
              </a:rPr>
              <a:t>Chỉ đạo, hướng dẫn DN phải thực hiện nghĩa vụ hỗ trợ với </a:t>
            </a:r>
            <a:r>
              <a:rPr lang="vi-VN" b="1" dirty="0" smtClean="0">
                <a:solidFill>
                  <a:schemeClr val="tx1">
                    <a:lumMod val="75000"/>
                    <a:lumOff val="25000"/>
                  </a:schemeClr>
                </a:solidFill>
              </a:rPr>
              <a:t>ĐTN</a:t>
            </a:r>
            <a:endParaRPr lang="en-US" b="1" dirty="0" smtClean="0">
              <a:solidFill>
                <a:schemeClr val="tx1">
                  <a:lumMod val="75000"/>
                  <a:lumOff val="25000"/>
                </a:schemeClr>
              </a:solidFill>
            </a:endParaRPr>
          </a:p>
          <a:p>
            <a:pPr lvl="0">
              <a:spcAft>
                <a:spcPts val="600"/>
              </a:spcAft>
            </a:pPr>
            <a:r>
              <a:rPr lang="vi-VN" b="1" dirty="0">
                <a:solidFill>
                  <a:schemeClr val="tx1">
                    <a:lumMod val="75000"/>
                    <a:lumOff val="25000"/>
                  </a:schemeClr>
                </a:solidFill>
              </a:rPr>
              <a:t>Chỉ đạo các DN phải đóng thuế sử dụng lao động</a:t>
            </a:r>
            <a:r>
              <a:rPr lang="vi-VN" b="1" dirty="0" smtClean="0">
                <a:solidFill>
                  <a:schemeClr val="tx1">
                    <a:lumMod val="75000"/>
                    <a:lumOff val="25000"/>
                  </a:schemeClr>
                </a:solidFill>
              </a:rPr>
              <a:t>.</a:t>
            </a:r>
            <a:endParaRPr b="1" dirty="0">
              <a:solidFill>
                <a:schemeClr val="tx1">
                  <a:lumMod val="75000"/>
                  <a:lumOff val="25000"/>
                </a:schemeClr>
              </a:solidFill>
            </a:endParaRPr>
          </a:p>
        </p:txBody>
      </p:sp>
      <p:sp>
        <p:nvSpPr>
          <p:cNvPr id="103" name="Google Shape;103;p17"/>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12</a:t>
            </a:fld>
            <a:endParaRPr/>
          </a:p>
        </p:txBody>
      </p:sp>
      <p:grpSp>
        <p:nvGrpSpPr>
          <p:cNvPr id="104" name="Google Shape;104;p17"/>
          <p:cNvGrpSpPr/>
          <p:nvPr/>
        </p:nvGrpSpPr>
        <p:grpSpPr>
          <a:xfrm>
            <a:off x="8119638" y="225980"/>
            <a:ext cx="539546" cy="879605"/>
            <a:chOff x="6730350" y="2315900"/>
            <a:chExt cx="257700" cy="420100"/>
          </a:xfrm>
        </p:grpSpPr>
        <p:sp>
          <p:nvSpPr>
            <p:cNvPr id="105" name="Google Shape;105;p17"/>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7"/>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7"/>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7"/>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7"/>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98533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1"/>
                                        </p:tgtEl>
                                        <p:attrNameLst>
                                          <p:attrName>style.visibility</p:attrName>
                                        </p:attrNameLst>
                                      </p:cBhvr>
                                      <p:to>
                                        <p:strVal val="visible"/>
                                      </p:to>
                                    </p:set>
                                    <p:animEffect transition="in" filter="fade">
                                      <p:cBhvr>
                                        <p:cTn id="11" dur="500"/>
                                        <p:tgtEl>
                                          <p:spTgt spid="10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102">
                                            <p:txEl>
                                              <p:pRg st="0" end="0"/>
                                            </p:txEl>
                                          </p:spTgt>
                                        </p:tgtEl>
                                        <p:attrNameLst>
                                          <p:attrName>style.visibility</p:attrName>
                                        </p:attrNameLst>
                                      </p:cBhvr>
                                      <p:to>
                                        <p:strVal val="visible"/>
                                      </p:to>
                                    </p:set>
                                    <p:anim calcmode="lin" valueType="num">
                                      <p:cBhvr additive="base">
                                        <p:cTn id="16" dur="500" fill="hold"/>
                                        <p:tgtEl>
                                          <p:spTgt spid="102">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0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02">
                                            <p:txEl>
                                              <p:pRg st="1" end="1"/>
                                            </p:txEl>
                                          </p:spTgt>
                                        </p:tgtEl>
                                        <p:attrNameLst>
                                          <p:attrName>style.visibility</p:attrName>
                                        </p:attrNameLst>
                                      </p:cBhvr>
                                      <p:to>
                                        <p:strVal val="visible"/>
                                      </p:to>
                                    </p:set>
                                    <p:anim calcmode="lin" valueType="num">
                                      <p:cBhvr additive="base">
                                        <p:cTn id="22" dur="500" fill="hold"/>
                                        <p:tgtEl>
                                          <p:spTgt spid="102">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0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02">
                                            <p:txEl>
                                              <p:pRg st="2" end="2"/>
                                            </p:txEl>
                                          </p:spTgt>
                                        </p:tgtEl>
                                        <p:attrNameLst>
                                          <p:attrName>style.visibility</p:attrName>
                                        </p:attrNameLst>
                                      </p:cBhvr>
                                      <p:to>
                                        <p:strVal val="visible"/>
                                      </p:to>
                                    </p:set>
                                    <p:anim calcmode="lin" valueType="num">
                                      <p:cBhvr additive="base">
                                        <p:cTn id="28" dur="500" fill="hold"/>
                                        <p:tgtEl>
                                          <p:spTgt spid="102">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0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02">
                                            <p:txEl>
                                              <p:pRg st="3" end="3"/>
                                            </p:txEl>
                                          </p:spTgt>
                                        </p:tgtEl>
                                        <p:attrNameLst>
                                          <p:attrName>style.visibility</p:attrName>
                                        </p:attrNameLst>
                                      </p:cBhvr>
                                      <p:to>
                                        <p:strVal val="visible"/>
                                      </p:to>
                                    </p:set>
                                    <p:anim calcmode="lin" valueType="num">
                                      <p:cBhvr additive="base">
                                        <p:cTn id="34" dur="500" fill="hold"/>
                                        <p:tgtEl>
                                          <p:spTgt spid="102">
                                            <p:txEl>
                                              <p:pRg st="3" end="3"/>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10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102">
                                            <p:txEl>
                                              <p:pRg st="4" end="4"/>
                                            </p:txEl>
                                          </p:spTgt>
                                        </p:tgtEl>
                                        <p:attrNameLst>
                                          <p:attrName>style.visibility</p:attrName>
                                        </p:attrNameLst>
                                      </p:cBhvr>
                                      <p:to>
                                        <p:strVal val="visible"/>
                                      </p:to>
                                    </p:set>
                                    <p:anim calcmode="lin" valueType="num">
                                      <p:cBhvr additive="base">
                                        <p:cTn id="40" dur="500" fill="hold"/>
                                        <p:tgtEl>
                                          <p:spTgt spid="102">
                                            <p:txEl>
                                              <p:pRg st="4" end="4"/>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10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922000" y="438150"/>
            <a:ext cx="6866100" cy="667435"/>
          </a:xfrm>
          <a:prstGeom prst="rect">
            <a:avLst/>
          </a:prstGeom>
        </p:spPr>
        <p:txBody>
          <a:bodyPr spcFirstLastPara="1" wrap="square" lIns="91425" tIns="91425" rIns="91425" bIns="91425" anchor="t" anchorCtr="0">
            <a:noAutofit/>
          </a:bodyPr>
          <a:lstStyle/>
          <a:p>
            <a:pPr lvl="0"/>
            <a:r>
              <a:rPr lang="vi-VN" sz="4800" dirty="0">
                <a:solidFill>
                  <a:srgbClr val="FFB600"/>
                </a:solidFill>
              </a:rPr>
              <a:t>Kiến nghị</a:t>
            </a:r>
            <a:r>
              <a:rPr lang="en" sz="4800" dirty="0">
                <a:solidFill>
                  <a:srgbClr val="FFB600"/>
                </a:solidFill>
              </a:rPr>
              <a:t> </a:t>
            </a:r>
            <a:endParaRPr dirty="0"/>
          </a:p>
        </p:txBody>
      </p:sp>
      <p:sp>
        <p:nvSpPr>
          <p:cNvPr id="102" name="Google Shape;102;p17"/>
          <p:cNvSpPr txBox="1">
            <a:spLocks noGrp="1"/>
          </p:cNvSpPr>
          <p:nvPr>
            <p:ph type="body" idx="1"/>
          </p:nvPr>
        </p:nvSpPr>
        <p:spPr>
          <a:xfrm>
            <a:off x="457200" y="1276350"/>
            <a:ext cx="8201984" cy="3429000"/>
          </a:xfrm>
          <a:prstGeom prst="rect">
            <a:avLst/>
          </a:prstGeom>
        </p:spPr>
        <p:txBody>
          <a:bodyPr spcFirstLastPara="1" wrap="square" lIns="91425" tIns="91425" rIns="91425" bIns="91425" anchor="t" anchorCtr="0">
            <a:noAutofit/>
          </a:bodyPr>
          <a:lstStyle/>
          <a:p>
            <a:pPr marL="114300" lvl="0" indent="0">
              <a:spcAft>
                <a:spcPts val="600"/>
              </a:spcAft>
              <a:buNone/>
            </a:pPr>
            <a:r>
              <a:rPr lang="en-US" sz="2000" b="1" i="1" dirty="0">
                <a:solidFill>
                  <a:srgbClr val="003399"/>
                </a:solidFill>
              </a:rPr>
              <a:t>3. </a:t>
            </a:r>
            <a:r>
              <a:rPr lang="vi-VN" sz="2000" b="1" i="1" dirty="0">
                <a:solidFill>
                  <a:srgbClr val="003399"/>
                </a:solidFill>
              </a:rPr>
              <a:t>Đối với Trường </a:t>
            </a:r>
            <a:r>
              <a:rPr lang="en-US" sz="2000" b="1" i="1" dirty="0" smtClean="0">
                <a:solidFill>
                  <a:srgbClr val="003399"/>
                </a:solidFill>
              </a:rPr>
              <a:t>CĐ </a:t>
            </a:r>
            <a:r>
              <a:rPr lang="vi-VN" sz="2000" b="1" i="1" dirty="0" smtClean="0">
                <a:solidFill>
                  <a:srgbClr val="003399"/>
                </a:solidFill>
              </a:rPr>
              <a:t>Lý </a:t>
            </a:r>
            <a:r>
              <a:rPr lang="vi-VN" sz="2000" b="1" i="1" dirty="0">
                <a:solidFill>
                  <a:srgbClr val="003399"/>
                </a:solidFill>
              </a:rPr>
              <a:t>Tự Trọng và các cơ sở </a:t>
            </a:r>
            <a:r>
              <a:rPr lang="en-US" sz="2000" b="1" i="1" dirty="0" smtClean="0">
                <a:solidFill>
                  <a:srgbClr val="003399"/>
                </a:solidFill>
              </a:rPr>
              <a:t>GDNN</a:t>
            </a:r>
            <a:r>
              <a:rPr lang="vi-VN" sz="2000" b="1" i="1" dirty="0" smtClean="0">
                <a:solidFill>
                  <a:srgbClr val="003399"/>
                </a:solidFill>
              </a:rPr>
              <a:t> </a:t>
            </a:r>
            <a:endParaRPr lang="en-US" sz="2000" b="1" i="1" dirty="0" smtClean="0">
              <a:solidFill>
                <a:srgbClr val="003399"/>
              </a:solidFill>
            </a:endParaRPr>
          </a:p>
          <a:p>
            <a:pPr lvl="0">
              <a:spcAft>
                <a:spcPts val="600"/>
              </a:spcAft>
            </a:pPr>
            <a:r>
              <a:rPr lang="vi-VN" sz="1600" b="1" dirty="0"/>
              <a:t>Các cơ sở GDNN cần có cơ chế để các chủ DN được tham gia vào quá trình biên soạn chương trình đào tạo </a:t>
            </a:r>
            <a:r>
              <a:rPr lang="en-US" sz="1600" b="1" dirty="0" smtClean="0">
                <a:solidFill>
                  <a:schemeClr val="tx1">
                    <a:lumMod val="75000"/>
                    <a:lumOff val="25000"/>
                  </a:schemeClr>
                </a:solidFill>
              </a:rPr>
              <a:t>;</a:t>
            </a:r>
          </a:p>
          <a:p>
            <a:pPr lvl="0">
              <a:spcAft>
                <a:spcPts val="600"/>
              </a:spcAft>
            </a:pPr>
            <a:r>
              <a:rPr lang="vi-VN" sz="1600" b="1" dirty="0"/>
              <a:t>Thường xuyên điều chỉnh chương trình đào tạo cho phù hợp</a:t>
            </a:r>
            <a:r>
              <a:rPr lang="en-US" sz="1600" b="1" dirty="0" smtClean="0">
                <a:solidFill>
                  <a:schemeClr val="tx1">
                    <a:lumMod val="75000"/>
                    <a:lumOff val="25000"/>
                  </a:schemeClr>
                </a:solidFill>
              </a:rPr>
              <a:t>;</a:t>
            </a:r>
          </a:p>
          <a:p>
            <a:pPr lvl="0">
              <a:spcAft>
                <a:spcPts val="600"/>
              </a:spcAft>
            </a:pPr>
            <a:r>
              <a:rPr lang="vi-VN" sz="1600" b="1" dirty="0"/>
              <a:t>Tạo cơ chế để những cựu sinh viên đang làm việc tại DN </a:t>
            </a:r>
            <a:r>
              <a:rPr lang="vi-VN" sz="1600" b="1" dirty="0" smtClean="0"/>
              <a:t>liên </a:t>
            </a:r>
            <a:r>
              <a:rPr lang="vi-VN" sz="1600" b="1" dirty="0"/>
              <a:t>hệ thường xuyên </a:t>
            </a:r>
            <a:r>
              <a:rPr lang="vi-VN" sz="1600" b="1" dirty="0" smtClean="0"/>
              <a:t>cơ </a:t>
            </a:r>
            <a:r>
              <a:rPr lang="vi-VN" sz="1600" b="1" dirty="0"/>
              <a:t>sở </a:t>
            </a:r>
            <a:r>
              <a:rPr lang="vi-VN" sz="1600" b="1" dirty="0" smtClean="0"/>
              <a:t>đào</a:t>
            </a:r>
            <a:r>
              <a:rPr lang="en-US" sz="1600" b="1" dirty="0" smtClean="0"/>
              <a:t>.</a:t>
            </a:r>
          </a:p>
          <a:p>
            <a:pPr lvl="0">
              <a:spcAft>
                <a:spcPts val="600"/>
              </a:spcAft>
            </a:pPr>
            <a:r>
              <a:rPr lang="vi-VN" sz="1600" b="1" dirty="0"/>
              <a:t>Tăng cường cho sinh viên tiếp cận </a:t>
            </a:r>
            <a:r>
              <a:rPr lang="vi-VN" sz="1600" b="1" dirty="0" smtClean="0"/>
              <a:t>DN</a:t>
            </a:r>
            <a:endParaRPr lang="en-US" sz="1600" b="1" dirty="0" smtClean="0"/>
          </a:p>
          <a:p>
            <a:pPr lvl="0">
              <a:spcAft>
                <a:spcPts val="600"/>
              </a:spcAft>
            </a:pPr>
            <a:r>
              <a:rPr lang="vi-VN" sz="1600" b="1" dirty="0"/>
              <a:t>Tổ chức nghiên cứu tìm hiểu về phương thức LKĐT và vận dụng vào thực </a:t>
            </a:r>
            <a:r>
              <a:rPr lang="vi-VN" sz="1600" b="1" dirty="0" smtClean="0"/>
              <a:t>tiễn</a:t>
            </a:r>
            <a:endParaRPr lang="en-US" sz="1600" b="1" dirty="0" smtClean="0"/>
          </a:p>
          <a:p>
            <a:pPr lvl="0">
              <a:spcAft>
                <a:spcPts val="600"/>
              </a:spcAft>
            </a:pPr>
            <a:r>
              <a:rPr lang="vi-VN" b="1" dirty="0"/>
              <a:t>Thành lập Trung tâm Nghiên cứu và đào tạo phục vụ </a:t>
            </a:r>
            <a:r>
              <a:rPr lang="vi-VN" b="1" dirty="0" smtClean="0"/>
              <a:t>DN</a:t>
            </a:r>
            <a:r>
              <a:rPr lang="en-US" b="1" dirty="0" smtClean="0"/>
              <a:t>.</a:t>
            </a:r>
            <a:endParaRPr b="1" dirty="0">
              <a:solidFill>
                <a:schemeClr val="tx1">
                  <a:lumMod val="75000"/>
                  <a:lumOff val="25000"/>
                </a:schemeClr>
              </a:solidFill>
            </a:endParaRPr>
          </a:p>
        </p:txBody>
      </p:sp>
      <p:sp>
        <p:nvSpPr>
          <p:cNvPr id="103" name="Google Shape;103;p17"/>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13</a:t>
            </a:fld>
            <a:endParaRPr/>
          </a:p>
        </p:txBody>
      </p:sp>
      <p:grpSp>
        <p:nvGrpSpPr>
          <p:cNvPr id="104" name="Google Shape;104;p17"/>
          <p:cNvGrpSpPr/>
          <p:nvPr/>
        </p:nvGrpSpPr>
        <p:grpSpPr>
          <a:xfrm>
            <a:off x="8119638" y="225980"/>
            <a:ext cx="539546" cy="879605"/>
            <a:chOff x="6730350" y="2315900"/>
            <a:chExt cx="257700" cy="420100"/>
          </a:xfrm>
        </p:grpSpPr>
        <p:sp>
          <p:nvSpPr>
            <p:cNvPr id="105" name="Google Shape;105;p17"/>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7"/>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7"/>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7"/>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7"/>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0125262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922000" y="438150"/>
            <a:ext cx="6866100" cy="667435"/>
          </a:xfrm>
          <a:prstGeom prst="rect">
            <a:avLst/>
          </a:prstGeom>
        </p:spPr>
        <p:txBody>
          <a:bodyPr spcFirstLastPara="1" wrap="square" lIns="91425" tIns="91425" rIns="91425" bIns="91425" anchor="t" anchorCtr="0">
            <a:noAutofit/>
          </a:bodyPr>
          <a:lstStyle/>
          <a:p>
            <a:pPr lvl="0"/>
            <a:r>
              <a:rPr lang="vi-VN" sz="4800" dirty="0">
                <a:solidFill>
                  <a:srgbClr val="FFB600"/>
                </a:solidFill>
              </a:rPr>
              <a:t>Kiến nghị</a:t>
            </a:r>
            <a:r>
              <a:rPr lang="en" sz="4800" dirty="0">
                <a:solidFill>
                  <a:srgbClr val="FFB600"/>
                </a:solidFill>
              </a:rPr>
              <a:t> </a:t>
            </a:r>
            <a:endParaRPr dirty="0"/>
          </a:p>
        </p:txBody>
      </p:sp>
      <p:sp>
        <p:nvSpPr>
          <p:cNvPr id="102" name="Google Shape;102;p17"/>
          <p:cNvSpPr txBox="1">
            <a:spLocks noGrp="1"/>
          </p:cNvSpPr>
          <p:nvPr>
            <p:ph type="body" idx="1"/>
          </p:nvPr>
        </p:nvSpPr>
        <p:spPr>
          <a:xfrm>
            <a:off x="457200" y="1276350"/>
            <a:ext cx="8201984" cy="3429000"/>
          </a:xfrm>
          <a:prstGeom prst="rect">
            <a:avLst/>
          </a:prstGeom>
        </p:spPr>
        <p:txBody>
          <a:bodyPr spcFirstLastPara="1" wrap="square" lIns="91425" tIns="91425" rIns="91425" bIns="91425" anchor="t" anchorCtr="0">
            <a:noAutofit/>
          </a:bodyPr>
          <a:lstStyle/>
          <a:p>
            <a:pPr marL="114300" lvl="0" indent="0">
              <a:spcAft>
                <a:spcPts val="600"/>
              </a:spcAft>
              <a:buNone/>
            </a:pPr>
            <a:r>
              <a:rPr lang="en-US" sz="2000" b="1" i="1" dirty="0" smtClean="0">
                <a:solidFill>
                  <a:srgbClr val="003399"/>
                </a:solidFill>
              </a:rPr>
              <a:t>4</a:t>
            </a:r>
            <a:r>
              <a:rPr lang="en-US" sz="2000" b="1" i="1" dirty="0">
                <a:solidFill>
                  <a:srgbClr val="003399"/>
                </a:solidFill>
              </a:rPr>
              <a:t>. </a:t>
            </a:r>
            <a:r>
              <a:rPr lang="vi-VN" sz="2000" b="1" i="1" dirty="0">
                <a:solidFill>
                  <a:srgbClr val="003399"/>
                </a:solidFill>
              </a:rPr>
              <a:t>Đối với các doanh </a:t>
            </a:r>
            <a:r>
              <a:rPr lang="vi-VN" sz="2000" b="1" i="1" dirty="0" smtClean="0">
                <a:solidFill>
                  <a:srgbClr val="003399"/>
                </a:solidFill>
              </a:rPr>
              <a:t>nghiệp</a:t>
            </a:r>
            <a:endParaRPr lang="en-US" sz="2000" b="1" i="1" dirty="0" smtClean="0">
              <a:solidFill>
                <a:srgbClr val="003399"/>
              </a:solidFill>
            </a:endParaRPr>
          </a:p>
          <a:p>
            <a:pPr lvl="0">
              <a:spcAft>
                <a:spcPts val="600"/>
              </a:spcAft>
            </a:pPr>
            <a:r>
              <a:rPr lang="vi-VN" sz="1600" b="1" dirty="0">
                <a:solidFill>
                  <a:schemeClr val="tx1">
                    <a:lumMod val="75000"/>
                    <a:lumOff val="25000"/>
                  </a:schemeClr>
                </a:solidFill>
              </a:rPr>
              <a:t>DN cần tích cực tham gia công tác định hướng mục tiêu cho đào tạo nghề và đưa ra những yêu cầu về tri thức - kỹ năng - thái độ của lao động kỹ thuật qua đào tạo và tham gia vào quá trình đào tạo nghề để kiểm tra, kiểm soát công tác đào tạo và chất lượng sản phẩm đào tạo</a:t>
            </a:r>
            <a:r>
              <a:rPr lang="en-US" sz="1600" b="1" dirty="0" smtClean="0">
                <a:solidFill>
                  <a:schemeClr val="tx1">
                    <a:lumMod val="75000"/>
                    <a:lumOff val="25000"/>
                  </a:schemeClr>
                </a:solidFill>
              </a:rPr>
              <a:t>;</a:t>
            </a:r>
          </a:p>
          <a:p>
            <a:pPr lvl="0">
              <a:spcAft>
                <a:spcPts val="600"/>
              </a:spcAft>
            </a:pPr>
            <a:r>
              <a:rPr lang="vi-VN" sz="1600" b="1" dirty="0">
                <a:solidFill>
                  <a:schemeClr val="tx1">
                    <a:lumMod val="75000"/>
                    <a:lumOff val="25000"/>
                  </a:schemeClr>
                </a:solidFill>
              </a:rPr>
              <a:t>Các DN có thể tham gia Hội đồng chấm khoá luận tốt nghiệp, tham gia giảng dạy một số học phần hoặc chuyên đề phù hợp với năng lực và thế mạnh của mình</a:t>
            </a:r>
            <a:r>
              <a:rPr lang="en-US" sz="1600" b="1" dirty="0" smtClean="0">
                <a:solidFill>
                  <a:schemeClr val="tx1">
                    <a:lumMod val="75000"/>
                    <a:lumOff val="25000"/>
                  </a:schemeClr>
                </a:solidFill>
              </a:rPr>
              <a:t>.</a:t>
            </a:r>
          </a:p>
          <a:p>
            <a:pPr lvl="0">
              <a:spcAft>
                <a:spcPts val="600"/>
              </a:spcAft>
            </a:pPr>
            <a:r>
              <a:rPr lang="vi-VN" sz="1600" b="1" dirty="0">
                <a:solidFill>
                  <a:schemeClr val="tx1">
                    <a:lumMod val="75000"/>
                    <a:lumOff val="25000"/>
                  </a:schemeClr>
                </a:solidFill>
              </a:rPr>
              <a:t>Liên kết với các cơ sở đào tạo nghề để thiết lập hệ thống thông tin dịch vụ đào tạo, bồi dưỡng và phân phối sản phẩm đào tạo</a:t>
            </a:r>
            <a:r>
              <a:rPr lang="vi-VN" sz="1600" b="1" dirty="0" smtClean="0">
                <a:solidFill>
                  <a:schemeClr val="tx1">
                    <a:lumMod val="75000"/>
                    <a:lumOff val="25000"/>
                  </a:schemeClr>
                </a:solidFill>
              </a:rPr>
              <a:t>.</a:t>
            </a:r>
            <a:endParaRPr b="1" dirty="0">
              <a:solidFill>
                <a:schemeClr val="tx1">
                  <a:lumMod val="75000"/>
                  <a:lumOff val="25000"/>
                </a:schemeClr>
              </a:solidFill>
            </a:endParaRPr>
          </a:p>
        </p:txBody>
      </p:sp>
      <p:sp>
        <p:nvSpPr>
          <p:cNvPr id="103" name="Google Shape;103;p17"/>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14</a:t>
            </a:fld>
            <a:endParaRPr/>
          </a:p>
        </p:txBody>
      </p:sp>
      <p:grpSp>
        <p:nvGrpSpPr>
          <p:cNvPr id="104" name="Google Shape;104;p17"/>
          <p:cNvGrpSpPr/>
          <p:nvPr/>
        </p:nvGrpSpPr>
        <p:grpSpPr>
          <a:xfrm>
            <a:off x="8119638" y="225980"/>
            <a:ext cx="539546" cy="879605"/>
            <a:chOff x="6730350" y="2315900"/>
            <a:chExt cx="257700" cy="420100"/>
          </a:xfrm>
        </p:grpSpPr>
        <p:sp>
          <p:nvSpPr>
            <p:cNvPr id="105" name="Google Shape;105;p17"/>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7"/>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7"/>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7"/>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7"/>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451063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1"/>
                                        </p:tgtEl>
                                        <p:attrNameLst>
                                          <p:attrName>style.visibility</p:attrName>
                                        </p:attrNameLst>
                                      </p:cBhvr>
                                      <p:to>
                                        <p:strVal val="visible"/>
                                      </p:to>
                                    </p:set>
                                    <p:animEffect transition="in" filter="fade">
                                      <p:cBhvr>
                                        <p:cTn id="11" dur="500"/>
                                        <p:tgtEl>
                                          <p:spTgt spid="10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102">
                                            <p:txEl>
                                              <p:pRg st="0" end="0"/>
                                            </p:txEl>
                                          </p:spTgt>
                                        </p:tgtEl>
                                        <p:attrNameLst>
                                          <p:attrName>style.visibility</p:attrName>
                                        </p:attrNameLst>
                                      </p:cBhvr>
                                      <p:to>
                                        <p:strVal val="visible"/>
                                      </p:to>
                                    </p:set>
                                    <p:anim calcmode="lin" valueType="num">
                                      <p:cBhvr additive="base">
                                        <p:cTn id="16" dur="500" fill="hold"/>
                                        <p:tgtEl>
                                          <p:spTgt spid="102">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0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02">
                                            <p:txEl>
                                              <p:pRg st="1" end="1"/>
                                            </p:txEl>
                                          </p:spTgt>
                                        </p:tgtEl>
                                        <p:attrNameLst>
                                          <p:attrName>style.visibility</p:attrName>
                                        </p:attrNameLst>
                                      </p:cBhvr>
                                      <p:to>
                                        <p:strVal val="visible"/>
                                      </p:to>
                                    </p:set>
                                    <p:anim calcmode="lin" valueType="num">
                                      <p:cBhvr additive="base">
                                        <p:cTn id="22" dur="500" fill="hold"/>
                                        <p:tgtEl>
                                          <p:spTgt spid="102">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0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02">
                                            <p:txEl>
                                              <p:pRg st="2" end="2"/>
                                            </p:txEl>
                                          </p:spTgt>
                                        </p:tgtEl>
                                        <p:attrNameLst>
                                          <p:attrName>style.visibility</p:attrName>
                                        </p:attrNameLst>
                                      </p:cBhvr>
                                      <p:to>
                                        <p:strVal val="visible"/>
                                      </p:to>
                                    </p:set>
                                    <p:anim calcmode="lin" valueType="num">
                                      <p:cBhvr additive="base">
                                        <p:cTn id="28" dur="500" fill="hold"/>
                                        <p:tgtEl>
                                          <p:spTgt spid="102">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0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102">
                                            <p:txEl>
                                              <p:pRg st="3" end="3"/>
                                            </p:txEl>
                                          </p:spTgt>
                                        </p:tgtEl>
                                        <p:attrNameLst>
                                          <p:attrName>style.visibility</p:attrName>
                                        </p:attrNameLst>
                                      </p:cBhvr>
                                      <p:to>
                                        <p:strVal val="visible"/>
                                      </p:to>
                                    </p:set>
                                    <p:animEffect transition="in" filter="wipe(down)">
                                      <p:cBhvr>
                                        <p:cTn id="34" dur="500"/>
                                        <p:tgtEl>
                                          <p:spTgt spid="10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35"/>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15</a:t>
            </a:fld>
            <a:endParaRPr/>
          </a:p>
        </p:txBody>
      </p:sp>
      <p:sp>
        <p:nvSpPr>
          <p:cNvPr id="364" name="Google Shape;364;p35"/>
          <p:cNvSpPr txBox="1">
            <a:spLocks noGrp="1"/>
          </p:cNvSpPr>
          <p:nvPr>
            <p:ph type="ctrTitle" idx="4294967295"/>
          </p:nvPr>
        </p:nvSpPr>
        <p:spPr>
          <a:xfrm>
            <a:off x="609600" y="1200150"/>
            <a:ext cx="6593700" cy="1159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9600" dirty="0">
                <a:solidFill>
                  <a:srgbClr val="FFB600"/>
                </a:solidFill>
              </a:rPr>
              <a:t>Thanks!</a:t>
            </a:r>
            <a:endParaRPr sz="9600" dirty="0">
              <a:solidFill>
                <a:srgbClr val="FFB600"/>
              </a:solidFill>
            </a:endParaRPr>
          </a:p>
        </p:txBody>
      </p:sp>
      <p:sp>
        <p:nvSpPr>
          <p:cNvPr id="365" name="Google Shape;365;p35"/>
          <p:cNvSpPr txBox="1">
            <a:spLocks noGrp="1"/>
          </p:cNvSpPr>
          <p:nvPr>
            <p:ph type="subTitle" idx="4294967295"/>
          </p:nvPr>
        </p:nvSpPr>
        <p:spPr>
          <a:xfrm>
            <a:off x="1143000" y="2800350"/>
            <a:ext cx="6553200" cy="1930500"/>
          </a:xfrm>
          <a:prstGeom prst="rect">
            <a:avLst/>
          </a:prstGeom>
        </p:spPr>
        <p:txBody>
          <a:bodyPr spcFirstLastPara="1" wrap="square" lIns="91425" tIns="91425" rIns="91425" bIns="91425" anchor="t" anchorCtr="0">
            <a:noAutofit/>
          </a:bodyPr>
          <a:lstStyle/>
          <a:p>
            <a:pPr marL="0" lvl="0" indent="0" algn="ctr" rtl="0">
              <a:spcBef>
                <a:spcPts val="600"/>
              </a:spcBef>
              <a:spcAft>
                <a:spcPts val="0"/>
              </a:spcAft>
              <a:buNone/>
            </a:pPr>
            <a:r>
              <a:rPr lang="en" sz="3600" b="1" dirty="0" smtClean="0"/>
              <a:t>Kính mời quý hội đồng có câu hỏi?</a:t>
            </a:r>
            <a:endParaRPr sz="3600" b="1" dirty="0"/>
          </a:p>
        </p:txBody>
      </p:sp>
      <p:sp>
        <p:nvSpPr>
          <p:cNvPr id="366" name="Google Shape;366;p35"/>
          <p:cNvSpPr/>
          <p:nvPr/>
        </p:nvSpPr>
        <p:spPr>
          <a:xfrm>
            <a:off x="8057282" y="327815"/>
            <a:ext cx="798007" cy="725835"/>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66"/>
                                        </p:tgtEl>
                                        <p:attrNameLst>
                                          <p:attrName>style.visibility</p:attrName>
                                        </p:attrNameLst>
                                      </p:cBhvr>
                                      <p:to>
                                        <p:strVal val="visible"/>
                                      </p:to>
                                    </p:set>
                                    <p:anim calcmode="lin" valueType="num">
                                      <p:cBhvr additive="base">
                                        <p:cTn id="7" dur="500" fill="hold"/>
                                        <p:tgtEl>
                                          <p:spTgt spid="366"/>
                                        </p:tgtEl>
                                        <p:attrNameLst>
                                          <p:attrName>ppt_x</p:attrName>
                                        </p:attrNameLst>
                                      </p:cBhvr>
                                      <p:tavLst>
                                        <p:tav tm="0">
                                          <p:val>
                                            <p:strVal val="#ppt_x"/>
                                          </p:val>
                                        </p:tav>
                                        <p:tav tm="100000">
                                          <p:val>
                                            <p:strVal val="#ppt_x"/>
                                          </p:val>
                                        </p:tav>
                                      </p:tavLst>
                                    </p:anim>
                                    <p:anim calcmode="lin" valueType="num">
                                      <p:cBhvr additive="base">
                                        <p:cTn id="8" dur="500" fill="hold"/>
                                        <p:tgtEl>
                                          <p:spTgt spid="36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64"/>
                                        </p:tgtEl>
                                        <p:attrNameLst>
                                          <p:attrName>style.visibility</p:attrName>
                                        </p:attrNameLst>
                                      </p:cBhvr>
                                      <p:to>
                                        <p:strVal val="visible"/>
                                      </p:to>
                                    </p:set>
                                    <p:animEffect transition="in" filter="circle(in)">
                                      <p:cBhvr>
                                        <p:cTn id="13" dur="2000"/>
                                        <p:tgtEl>
                                          <p:spTgt spid="364"/>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65">
                                            <p:txEl>
                                              <p:pRg st="0" end="0"/>
                                            </p:txEl>
                                          </p:spTgt>
                                        </p:tgtEl>
                                        <p:attrNameLst>
                                          <p:attrName>style.visibility</p:attrName>
                                        </p:attrNameLst>
                                      </p:cBhvr>
                                      <p:to>
                                        <p:strVal val="visible"/>
                                      </p:to>
                                    </p:set>
                                    <p:animEffect transition="in" filter="circle(in)">
                                      <p:cBhvr>
                                        <p:cTn id="18" dur="2000"/>
                                        <p:tgtEl>
                                          <p:spTgt spid="36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4" grpId="0"/>
      <p:bldP spid="366" grpId="0" animBg="1"/>
    </p:bldLst>
  </p:timing>
</p:sld>
</file>

<file path=ppt/theme/theme1.xml><?xml version="1.0" encoding="utf-8"?>
<a:theme xmlns:a="http://schemas.openxmlformats.org/drawingml/2006/main" name="Olivia template">
  <a:themeElements>
    <a:clrScheme name="Custom 347">
      <a:dk1>
        <a:srgbClr val="000000"/>
      </a:dk1>
      <a:lt1>
        <a:srgbClr val="FFFFFF"/>
      </a:lt1>
      <a:dk2>
        <a:srgbClr val="666666"/>
      </a:dk2>
      <a:lt2>
        <a:srgbClr val="CCCCCC"/>
      </a:lt2>
      <a:accent1>
        <a:srgbClr val="FFB600"/>
      </a:accent1>
      <a:accent2>
        <a:srgbClr val="FF8400"/>
      </a:accent2>
      <a:accent3>
        <a:srgbClr val="FA5E5E"/>
      </a:accent3>
      <a:accent4>
        <a:srgbClr val="E42A87"/>
      </a:accent4>
      <a:accent5>
        <a:srgbClr val="B143C7"/>
      </a:accent5>
      <a:accent6>
        <a:srgbClr val="7241B4"/>
      </a:accent6>
      <a:hlink>
        <a:srgbClr val="434343"/>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TotalTime>
  <Words>1086</Words>
  <Application>Microsoft Office PowerPoint</Application>
  <PresentationFormat>On-screen Show (16:9)</PresentationFormat>
  <Paragraphs>101</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Times New Roman</vt:lpstr>
      <vt:lpstr>Raleway Light</vt:lpstr>
      <vt:lpstr>Raleway ExtraBold</vt:lpstr>
      <vt:lpstr>Calibri</vt:lpstr>
      <vt:lpstr>Olivia template</vt:lpstr>
      <vt:lpstr>MỘT SỐ VẤN ĐỀ CƠ BẢN VỀ  HOẠT ĐỘNG LIÊN KẾT ĐÀO TẠO NGHỀ  GIỮA NHÀ TRƯỜNG VÀ DOANH NGHIỆP TRONG CUỘC CÁCH MẠNG CÔNG NGHIỆP 4.0</vt:lpstr>
      <vt:lpstr>Lợi ích của hoạt động liên kết đào tạo</vt:lpstr>
      <vt:lpstr>Nội dung cơ bản trong hoạt động LKĐT</vt:lpstr>
      <vt:lpstr>Mục tiêu, nội dung chương trình đào tạo</vt:lpstr>
      <vt:lpstr>Tổ chức thực hiện đào tạo</vt:lpstr>
      <vt:lpstr>Đội ngũ giáo viên và cán bộ quản lý</vt:lpstr>
      <vt:lpstr>Cơ sở vật chất, trang thiết bị phục vụ đào tạo</vt:lpstr>
      <vt:lpstr>Tài chính, cơ chế chính sách phục vụ đào tạo </vt:lpstr>
      <vt:lpstr>Đánh giá - công nhận tốt nghiệp</vt:lpstr>
      <vt:lpstr>Tuyển sinh và giới thiệu, bố trí việc làm</vt:lpstr>
      <vt:lpstr>Kiến nghị </vt:lpstr>
      <vt:lpstr>Kiến nghị </vt:lpstr>
      <vt:lpstr>Kiến nghị </vt:lpstr>
      <vt:lpstr>Kiến nghị </vt:lpstr>
      <vt:lpstr>Thanks!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user</cp:lastModifiedBy>
  <cp:revision>34</cp:revision>
  <dcterms:modified xsi:type="dcterms:W3CDTF">2020-06-09T08:50:05Z</dcterms:modified>
</cp:coreProperties>
</file>